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Lst>
  <p:sldSz cx="18288000" cy="10287000"/>
  <p:notesSz cx="6858000" cy="9144000"/>
  <p:embeddedFontLst>
    <p:embeddedFont>
      <p:font typeface="Calibri" panose="020F0502020204030204" pitchFamily="34" charset="0"/>
      <p:regular r:id="rId25"/>
      <p:bold r:id="rId26"/>
      <p:italic r:id="rId27"/>
      <p:boldItalic r:id="rId28"/>
    </p:embeddedFont>
    <p:embeddedFont>
      <p:font typeface="Codec Pro" panose="020B0604020202020204" charset="0"/>
      <p:regular r:id="rId29"/>
    </p:embeddedFont>
    <p:embeddedFont>
      <p:font typeface="Codec Pro Bold" panose="020B0604020202020204" charset="0"/>
      <p:regular r:id="rId30"/>
    </p:embeddedFont>
    <p:embeddedFont>
      <p:font typeface="Josefin Sans" pitchFamily="2" charset="0"/>
      <p:regular r:id="rId31"/>
      <p:bold r:id="rId32"/>
    </p:embeddedFont>
    <p:embeddedFont>
      <p:font typeface="Neue Machina" panose="020B0604020202020204" charset="0"/>
      <p:regular r:id="rId33"/>
    </p:embeddedFont>
    <p:embeddedFont>
      <p:font typeface="Prata" panose="020B0604020202020204" charset="0"/>
      <p:regular r:id="rId34"/>
    </p:embeddedFont>
    <p:embeddedFont>
      <p:font typeface="Times Neue Roman" panose="020B0604020202020204" charset="0"/>
      <p:regular r:id="rId35"/>
    </p:embeddedFont>
    <p:embeddedFont>
      <p:font typeface="Times Neue Roman Bold" panose="020B0604020202020204" charset="0"/>
      <p:regular r:id="rId3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49" d="100"/>
          <a:sy n="49" d="100"/>
        </p:scale>
        <p:origin x="576" y="3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font" Target="fonts/font10.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8.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36" Type="http://schemas.openxmlformats.org/officeDocument/2006/relationships/font" Target="fonts/font1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11/4/2022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11/4/2022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11/4/2022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11/4/2022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7.xml"/><Relationship Id="rId4" Type="http://schemas.openxmlformats.org/officeDocument/2006/relationships/image" Target="../media/image6.svg"/></Relationships>
</file>

<file path=ppt/slides/_rels/slide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10.sv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26352" y="2782581"/>
            <a:ext cx="18288000" cy="10058400"/>
          </a:xfrm>
          <a:prstGeom prst="rect">
            <a:avLst/>
          </a:prstGeom>
        </p:spPr>
      </p:pic>
      <p:pic>
        <p:nvPicPr>
          <p:cNvPr id="3" name="Picture 3"/>
          <p:cNvPicPr>
            <a:picLocks noChangeAspect="1"/>
          </p:cNvPicPr>
          <p:nvPr/>
        </p:nvPicPr>
        <p:blipFill>
          <a:blip r:embed="rId4"/>
          <a:srcRect t="6587" b="18506"/>
          <a:stretch>
            <a:fillRect/>
          </a:stretch>
        </p:blipFill>
        <p:spPr>
          <a:xfrm>
            <a:off x="0" y="0"/>
            <a:ext cx="18288000" cy="2657004"/>
          </a:xfrm>
          <a:prstGeom prst="rect">
            <a:avLst/>
          </a:prstGeom>
        </p:spPr>
      </p:pic>
      <p:sp>
        <p:nvSpPr>
          <p:cNvPr id="4" name="TextBox 4"/>
          <p:cNvSpPr txBox="1"/>
          <p:nvPr/>
        </p:nvSpPr>
        <p:spPr>
          <a:xfrm>
            <a:off x="1607573" y="4667816"/>
            <a:ext cx="15125558" cy="2048729"/>
          </a:xfrm>
          <a:prstGeom prst="rect">
            <a:avLst/>
          </a:prstGeom>
        </p:spPr>
        <p:txBody>
          <a:bodyPr lIns="0" tIns="0" rIns="0" bIns="0" rtlCol="0" anchor="t">
            <a:spAutoFit/>
          </a:bodyPr>
          <a:lstStyle/>
          <a:p>
            <a:pPr algn="ctr">
              <a:lnSpc>
                <a:spcPts val="8094"/>
              </a:lnSpc>
            </a:pPr>
            <a:r>
              <a:rPr lang="en-US" sz="7038">
                <a:solidFill>
                  <a:srgbClr val="000000"/>
                </a:solidFill>
                <a:latin typeface="Prata"/>
              </a:rPr>
              <a:t>WILD FIRE PREVENTION USING AI/ML</a:t>
            </a:r>
          </a:p>
        </p:txBody>
      </p:sp>
      <p:sp>
        <p:nvSpPr>
          <p:cNvPr id="5" name="TextBox 5"/>
          <p:cNvSpPr txBox="1"/>
          <p:nvPr/>
        </p:nvSpPr>
        <p:spPr>
          <a:xfrm>
            <a:off x="621399" y="6913885"/>
            <a:ext cx="3503183" cy="2935899"/>
          </a:xfrm>
          <a:prstGeom prst="rect">
            <a:avLst/>
          </a:prstGeom>
        </p:spPr>
        <p:txBody>
          <a:bodyPr lIns="0" tIns="0" rIns="0" bIns="0" rtlCol="0" anchor="t">
            <a:spAutoFit/>
          </a:bodyPr>
          <a:lstStyle/>
          <a:p>
            <a:pPr>
              <a:lnSpc>
                <a:spcPts val="4576"/>
              </a:lnSpc>
            </a:pPr>
            <a:r>
              <a:rPr lang="en-US" sz="3268">
                <a:solidFill>
                  <a:srgbClr val="000000"/>
                </a:solidFill>
                <a:latin typeface="Codec Pro Bold"/>
              </a:rPr>
              <a:t>Team Members:</a:t>
            </a:r>
          </a:p>
          <a:p>
            <a:pPr>
              <a:lnSpc>
                <a:spcPts val="4576"/>
              </a:lnSpc>
            </a:pPr>
            <a:r>
              <a:rPr lang="en-US" sz="3268">
                <a:solidFill>
                  <a:srgbClr val="000000"/>
                </a:solidFill>
                <a:latin typeface="Codec Pro Bold"/>
              </a:rPr>
              <a:t>Atharva Sardal</a:t>
            </a:r>
          </a:p>
          <a:p>
            <a:pPr>
              <a:lnSpc>
                <a:spcPts val="4576"/>
              </a:lnSpc>
            </a:pPr>
            <a:r>
              <a:rPr lang="en-US" sz="3268">
                <a:solidFill>
                  <a:srgbClr val="000000"/>
                </a:solidFill>
                <a:latin typeface="Codec Pro Bold"/>
              </a:rPr>
              <a:t>Ashish Patil</a:t>
            </a:r>
          </a:p>
          <a:p>
            <a:pPr>
              <a:lnSpc>
                <a:spcPts val="4576"/>
              </a:lnSpc>
            </a:pPr>
            <a:r>
              <a:rPr lang="en-US" sz="3268">
                <a:solidFill>
                  <a:srgbClr val="000000"/>
                </a:solidFill>
                <a:latin typeface="Codec Pro Bold"/>
              </a:rPr>
              <a:t>Aum Kulkarni</a:t>
            </a:r>
          </a:p>
          <a:p>
            <a:pPr>
              <a:lnSpc>
                <a:spcPts val="4576"/>
              </a:lnSpc>
              <a:spcBef>
                <a:spcPct val="0"/>
              </a:spcBef>
            </a:pPr>
            <a:r>
              <a:rPr lang="en-US" sz="3268">
                <a:solidFill>
                  <a:srgbClr val="000000"/>
                </a:solidFill>
                <a:latin typeface="Codec Pro Bold"/>
              </a:rPr>
              <a:t>Sanika Dhuri</a:t>
            </a:r>
          </a:p>
        </p:txBody>
      </p:sp>
      <p:sp>
        <p:nvSpPr>
          <p:cNvPr id="6" name="TextBox 6"/>
          <p:cNvSpPr txBox="1"/>
          <p:nvPr/>
        </p:nvSpPr>
        <p:spPr>
          <a:xfrm>
            <a:off x="13432103" y="7174854"/>
            <a:ext cx="4442024" cy="1264131"/>
          </a:xfrm>
          <a:prstGeom prst="rect">
            <a:avLst/>
          </a:prstGeom>
        </p:spPr>
        <p:txBody>
          <a:bodyPr lIns="0" tIns="0" rIns="0" bIns="0" rtlCol="0" anchor="t">
            <a:spAutoFit/>
          </a:bodyPr>
          <a:lstStyle/>
          <a:p>
            <a:pPr algn="r">
              <a:lnSpc>
                <a:spcPts val="4866"/>
              </a:lnSpc>
            </a:pPr>
            <a:r>
              <a:rPr lang="en-US" sz="3475">
                <a:solidFill>
                  <a:srgbClr val="000000"/>
                </a:solidFill>
                <a:latin typeface="Codec Pro Bold"/>
              </a:rPr>
              <a:t>Guide Name:</a:t>
            </a:r>
          </a:p>
          <a:p>
            <a:pPr algn="r">
              <a:lnSpc>
                <a:spcPts val="4866"/>
              </a:lnSpc>
              <a:spcBef>
                <a:spcPct val="0"/>
              </a:spcBef>
            </a:pPr>
            <a:r>
              <a:rPr lang="en-US" sz="3475">
                <a:solidFill>
                  <a:srgbClr val="000000"/>
                </a:solidFill>
                <a:latin typeface="Codec Pro Bold"/>
              </a:rPr>
              <a:t>Mrs. Sangeeta Oswal</a:t>
            </a:r>
          </a:p>
        </p:txBody>
      </p:sp>
      <p:sp>
        <p:nvSpPr>
          <p:cNvPr id="7" name="TextBox 7"/>
          <p:cNvSpPr txBox="1"/>
          <p:nvPr/>
        </p:nvSpPr>
        <p:spPr>
          <a:xfrm>
            <a:off x="4124582" y="2599854"/>
            <a:ext cx="10038837" cy="564858"/>
          </a:xfrm>
          <a:prstGeom prst="rect">
            <a:avLst/>
          </a:prstGeom>
        </p:spPr>
        <p:txBody>
          <a:bodyPr lIns="0" tIns="0" rIns="0" bIns="0" rtlCol="0" anchor="t">
            <a:spAutoFit/>
          </a:bodyPr>
          <a:lstStyle/>
          <a:p>
            <a:pPr algn="ctr">
              <a:lnSpc>
                <a:spcPts val="4727"/>
              </a:lnSpc>
              <a:spcBef>
                <a:spcPct val="0"/>
              </a:spcBef>
            </a:pPr>
            <a:r>
              <a:rPr lang="en-US" sz="3376">
                <a:solidFill>
                  <a:srgbClr val="000000"/>
                </a:solidFill>
                <a:latin typeface="Times Neue Roman Bold"/>
              </a:rPr>
              <a:t>Department of Artificial Intelligence and Data Science</a:t>
            </a:r>
            <a:r>
              <a:rPr lang="en-US" sz="3376">
                <a:solidFill>
                  <a:srgbClr val="0B4236"/>
                </a:solidFill>
                <a:latin typeface="Times Neue Roman"/>
              </a:rPr>
              <a:t> </a:t>
            </a:r>
          </a:p>
        </p:txBody>
      </p:sp>
      <p:sp>
        <p:nvSpPr>
          <p:cNvPr id="8" name="TextBox 8"/>
          <p:cNvSpPr txBox="1"/>
          <p:nvPr/>
        </p:nvSpPr>
        <p:spPr>
          <a:xfrm>
            <a:off x="14397501" y="9094201"/>
            <a:ext cx="3476625" cy="755584"/>
          </a:xfrm>
          <a:prstGeom prst="rect">
            <a:avLst/>
          </a:prstGeom>
        </p:spPr>
        <p:txBody>
          <a:bodyPr lIns="0" tIns="0" rIns="0" bIns="0" rtlCol="0" anchor="t">
            <a:spAutoFit/>
          </a:bodyPr>
          <a:lstStyle/>
          <a:p>
            <a:pPr algn="ctr">
              <a:lnSpc>
                <a:spcPts val="5600"/>
              </a:lnSpc>
              <a:spcBef>
                <a:spcPct val="0"/>
              </a:spcBef>
            </a:pPr>
            <a:r>
              <a:rPr lang="en-US" sz="4000">
                <a:solidFill>
                  <a:srgbClr val="000000"/>
                </a:solidFill>
                <a:latin typeface="Codec Pro"/>
              </a:rPr>
              <a:t>AI-FOR-GOOD</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835969" y="845183"/>
            <a:ext cx="8115300" cy="2752593"/>
          </a:xfrm>
          <a:prstGeom prst="rect">
            <a:avLst/>
          </a:prstGeom>
        </p:spPr>
        <p:txBody>
          <a:bodyPr lIns="0" tIns="0" rIns="0" bIns="0" rtlCol="0" anchor="t">
            <a:spAutoFit/>
          </a:bodyPr>
          <a:lstStyle/>
          <a:p>
            <a:pPr marL="0" lvl="0" indent="0" algn="l">
              <a:lnSpc>
                <a:spcPts val="10800"/>
              </a:lnSpc>
              <a:spcBef>
                <a:spcPct val="0"/>
              </a:spcBef>
            </a:pPr>
            <a:r>
              <a:rPr lang="en-US" sz="9000">
                <a:solidFill>
                  <a:srgbClr val="004AAD"/>
                </a:solidFill>
                <a:latin typeface="Neue Machina"/>
              </a:rPr>
              <a:t>Data pre-processing</a:t>
            </a:r>
          </a:p>
        </p:txBody>
      </p:sp>
      <p:grpSp>
        <p:nvGrpSpPr>
          <p:cNvPr id="3" name="Group 3"/>
          <p:cNvGrpSpPr/>
          <p:nvPr/>
        </p:nvGrpSpPr>
        <p:grpSpPr>
          <a:xfrm>
            <a:off x="9453986" y="2863921"/>
            <a:ext cx="8630368" cy="4559157"/>
            <a:chOff x="0" y="0"/>
            <a:chExt cx="11507158" cy="6078876"/>
          </a:xfrm>
        </p:grpSpPr>
        <p:pic>
          <p:nvPicPr>
            <p:cNvPr id="4" name="Picture 4"/>
            <p:cNvPicPr>
              <a:picLocks noChangeAspect="1"/>
            </p:cNvPicPr>
            <p:nvPr/>
          </p:nvPicPr>
          <p:blipFill>
            <a:blip r:embed="rId2">
              <a:alphaModFix amt="50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10800000">
              <a:off x="0" y="0"/>
              <a:ext cx="10613911" cy="6078876"/>
            </a:xfrm>
            <a:prstGeom prst="rect">
              <a:avLst/>
            </a:prstGeom>
          </p:spPr>
        </p:pic>
        <p:grpSp>
          <p:nvGrpSpPr>
            <p:cNvPr id="5" name="Group 5"/>
            <p:cNvGrpSpPr/>
            <p:nvPr/>
          </p:nvGrpSpPr>
          <p:grpSpPr>
            <a:xfrm>
              <a:off x="7581061" y="2155987"/>
              <a:ext cx="280565" cy="280565"/>
              <a:chOff x="0" y="0"/>
              <a:chExt cx="6350000" cy="6350000"/>
            </a:xfrm>
          </p:grpSpPr>
          <p:sp>
            <p:nvSpPr>
              <p:cNvPr id="6" name="Freeform 6"/>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38B6FF"/>
              </a:solidFill>
            </p:spPr>
          </p:sp>
        </p:grpSp>
        <p:grpSp>
          <p:nvGrpSpPr>
            <p:cNvPr id="7" name="Group 7"/>
            <p:cNvGrpSpPr/>
            <p:nvPr/>
          </p:nvGrpSpPr>
          <p:grpSpPr>
            <a:xfrm>
              <a:off x="8762238" y="1619314"/>
              <a:ext cx="280565" cy="280565"/>
              <a:chOff x="0" y="0"/>
              <a:chExt cx="6350000" cy="6350000"/>
            </a:xfrm>
          </p:grpSpPr>
          <p:sp>
            <p:nvSpPr>
              <p:cNvPr id="8" name="Freeform 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38B6FF"/>
              </a:solidFill>
            </p:spPr>
          </p:sp>
        </p:grpSp>
        <p:grpSp>
          <p:nvGrpSpPr>
            <p:cNvPr id="9" name="Group 9"/>
            <p:cNvGrpSpPr/>
            <p:nvPr/>
          </p:nvGrpSpPr>
          <p:grpSpPr>
            <a:xfrm>
              <a:off x="10230815" y="4010215"/>
              <a:ext cx="280565" cy="280565"/>
              <a:chOff x="0" y="0"/>
              <a:chExt cx="6350000" cy="6350000"/>
            </a:xfrm>
          </p:grpSpPr>
          <p:sp>
            <p:nvSpPr>
              <p:cNvPr id="10" name="Freeform 1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38B6FF"/>
              </a:solidFill>
            </p:spPr>
          </p:sp>
        </p:grpSp>
        <p:grpSp>
          <p:nvGrpSpPr>
            <p:cNvPr id="11" name="Group 11"/>
            <p:cNvGrpSpPr/>
            <p:nvPr/>
          </p:nvGrpSpPr>
          <p:grpSpPr>
            <a:xfrm>
              <a:off x="11226592" y="791853"/>
              <a:ext cx="280565" cy="280565"/>
              <a:chOff x="0" y="0"/>
              <a:chExt cx="6350000" cy="6350000"/>
            </a:xfrm>
          </p:grpSpPr>
          <p:sp>
            <p:nvSpPr>
              <p:cNvPr id="12" name="Freeform 12"/>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38B6FF"/>
              </a:solidFill>
            </p:spPr>
          </p:sp>
        </p:grpSp>
      </p:grpSp>
      <p:sp>
        <p:nvSpPr>
          <p:cNvPr id="13" name="TextBox 13"/>
          <p:cNvSpPr txBox="1"/>
          <p:nvPr/>
        </p:nvSpPr>
        <p:spPr>
          <a:xfrm>
            <a:off x="835969" y="4548568"/>
            <a:ext cx="8308031" cy="3981322"/>
          </a:xfrm>
          <a:prstGeom prst="rect">
            <a:avLst/>
          </a:prstGeom>
        </p:spPr>
        <p:txBody>
          <a:bodyPr lIns="0" tIns="0" rIns="0" bIns="0" rtlCol="0" anchor="t">
            <a:spAutoFit/>
          </a:bodyPr>
          <a:lstStyle/>
          <a:p>
            <a:pPr>
              <a:lnSpc>
                <a:spcPts val="5235"/>
              </a:lnSpc>
            </a:pPr>
            <a:r>
              <a:rPr lang="en-US" sz="3739">
                <a:solidFill>
                  <a:srgbClr val="000000"/>
                </a:solidFill>
                <a:latin typeface="Codec Pro"/>
              </a:rPr>
              <a:t>Three steps have been performed in data preprocessing:</a:t>
            </a:r>
          </a:p>
          <a:p>
            <a:pPr marL="807342" lvl="1" indent="-403671">
              <a:lnSpc>
                <a:spcPts val="5235"/>
              </a:lnSpc>
              <a:buFont typeface="Arial"/>
              <a:buChar char="•"/>
            </a:pPr>
            <a:r>
              <a:rPr lang="en-US" sz="3739">
                <a:solidFill>
                  <a:srgbClr val="38B6FF"/>
                </a:solidFill>
                <a:latin typeface="Codec Pro"/>
              </a:rPr>
              <a:t>Up sampling</a:t>
            </a:r>
          </a:p>
          <a:p>
            <a:pPr marL="807342" lvl="1" indent="-403671">
              <a:lnSpc>
                <a:spcPts val="5235"/>
              </a:lnSpc>
              <a:buFont typeface="Arial"/>
              <a:buChar char="•"/>
            </a:pPr>
            <a:r>
              <a:rPr lang="en-US" sz="3739">
                <a:solidFill>
                  <a:srgbClr val="38B6FF"/>
                </a:solidFill>
                <a:latin typeface="Codec Pro"/>
              </a:rPr>
              <a:t>Reducing Skewness</a:t>
            </a:r>
          </a:p>
          <a:p>
            <a:pPr marL="807342" lvl="1" indent="-403671">
              <a:lnSpc>
                <a:spcPts val="5235"/>
              </a:lnSpc>
              <a:buFont typeface="Arial"/>
              <a:buChar char="•"/>
            </a:pPr>
            <a:r>
              <a:rPr lang="en-US" sz="3739">
                <a:solidFill>
                  <a:srgbClr val="38B6FF"/>
                </a:solidFill>
                <a:latin typeface="Codec Pro"/>
              </a:rPr>
              <a:t>One Hot encoding of categorical columns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BFDFA"/>
        </a:solidFill>
        <a:effectLst/>
      </p:bgPr>
    </p:bg>
    <p:spTree>
      <p:nvGrpSpPr>
        <p:cNvPr id="1" name=""/>
        <p:cNvGrpSpPr/>
        <p:nvPr/>
      </p:nvGrpSpPr>
      <p:grpSpPr>
        <a:xfrm>
          <a:off x="0" y="0"/>
          <a:ext cx="0" cy="0"/>
          <a:chOff x="0" y="0"/>
          <a:chExt cx="0" cy="0"/>
        </a:xfrm>
      </p:grpSpPr>
      <p:sp>
        <p:nvSpPr>
          <p:cNvPr id="2" name="TextBox 2"/>
          <p:cNvSpPr txBox="1"/>
          <p:nvPr/>
        </p:nvSpPr>
        <p:spPr>
          <a:xfrm>
            <a:off x="1028700" y="2365341"/>
            <a:ext cx="16230600" cy="6004410"/>
          </a:xfrm>
          <a:prstGeom prst="rect">
            <a:avLst/>
          </a:prstGeom>
        </p:spPr>
        <p:txBody>
          <a:bodyPr lIns="0" tIns="0" rIns="0" bIns="0" rtlCol="0" anchor="t">
            <a:spAutoFit/>
          </a:bodyPr>
          <a:lstStyle/>
          <a:p>
            <a:pPr algn="ctr">
              <a:lnSpc>
                <a:spcPts val="9932"/>
              </a:lnSpc>
            </a:pPr>
            <a:r>
              <a:rPr lang="en-US" sz="7094">
                <a:solidFill>
                  <a:srgbClr val="004AAD"/>
                </a:solidFill>
                <a:latin typeface="Codec Pro"/>
              </a:rPr>
              <a:t>UPSAMPLING:</a:t>
            </a:r>
          </a:p>
          <a:p>
            <a:pPr>
              <a:lnSpc>
                <a:spcPts val="9932"/>
              </a:lnSpc>
            </a:pPr>
            <a:endParaRPr lang="en-US" sz="7094">
              <a:solidFill>
                <a:srgbClr val="004AAD"/>
              </a:solidFill>
              <a:latin typeface="Codec Pro"/>
            </a:endParaRPr>
          </a:p>
          <a:p>
            <a:pPr algn="ctr">
              <a:lnSpc>
                <a:spcPts val="5352"/>
              </a:lnSpc>
            </a:pPr>
            <a:r>
              <a:rPr lang="en-US" sz="3823">
                <a:solidFill>
                  <a:srgbClr val="000000"/>
                </a:solidFill>
                <a:latin typeface="Codec Pro"/>
              </a:rPr>
              <a:t>Upsampling is a procedure where synthetically generated data points (corresponding to minority class) are injected into the dataset. After this process, the counts of all the labels are almost the same. </a:t>
            </a:r>
            <a:r>
              <a:rPr lang="en-US" sz="3823">
                <a:solidFill>
                  <a:srgbClr val="38B6FF"/>
                </a:solidFill>
                <a:latin typeface="Codec Pro"/>
              </a:rPr>
              <a:t>This equalization procedure prevents the model from inclining towards the majority class</a:t>
            </a:r>
          </a:p>
        </p:txBody>
      </p:sp>
      <p:pic>
        <p:nvPicPr>
          <p:cNvPr id="3" name="Picture 3"/>
          <p:cNvPicPr>
            <a:picLocks noChangeAspect="1"/>
          </p:cNvPicPr>
          <p:nvPr/>
        </p:nvPicPr>
        <p:blipFill>
          <a:blip r:embed="rId2">
            <a:alphaModFix amt="40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10800000">
            <a:off x="0" y="-409306"/>
            <a:ext cx="18288000" cy="1005840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BFDFA"/>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813257" y="514578"/>
            <a:ext cx="7934081" cy="5569620"/>
          </a:xfrm>
          <a:prstGeom prst="rect">
            <a:avLst/>
          </a:prstGeom>
        </p:spPr>
      </p:pic>
      <p:pic>
        <p:nvPicPr>
          <p:cNvPr id="3" name="Picture 3"/>
          <p:cNvPicPr>
            <a:picLocks noChangeAspect="1"/>
          </p:cNvPicPr>
          <p:nvPr/>
        </p:nvPicPr>
        <p:blipFill>
          <a:blip r:embed="rId3"/>
          <a:srcRect/>
          <a:stretch>
            <a:fillRect/>
          </a:stretch>
        </p:blipFill>
        <p:spPr>
          <a:xfrm>
            <a:off x="9360613" y="2361158"/>
            <a:ext cx="7898687" cy="5564685"/>
          </a:xfrm>
          <a:prstGeom prst="rect">
            <a:avLst/>
          </a:prstGeom>
        </p:spPr>
      </p:pic>
      <p:sp>
        <p:nvSpPr>
          <p:cNvPr id="4" name="TextBox 4"/>
          <p:cNvSpPr txBox="1"/>
          <p:nvPr/>
        </p:nvSpPr>
        <p:spPr>
          <a:xfrm>
            <a:off x="1028501" y="6177216"/>
            <a:ext cx="7184926" cy="695527"/>
          </a:xfrm>
          <a:prstGeom prst="rect">
            <a:avLst/>
          </a:prstGeom>
        </p:spPr>
        <p:txBody>
          <a:bodyPr lIns="0" tIns="0" rIns="0" bIns="0" rtlCol="0" anchor="t">
            <a:spAutoFit/>
          </a:bodyPr>
          <a:lstStyle/>
          <a:p>
            <a:pPr algn="ctr">
              <a:lnSpc>
                <a:spcPts val="5235"/>
              </a:lnSpc>
              <a:spcBef>
                <a:spcPct val="0"/>
              </a:spcBef>
            </a:pPr>
            <a:r>
              <a:rPr lang="en-US" sz="3739">
                <a:solidFill>
                  <a:srgbClr val="000000"/>
                </a:solidFill>
                <a:latin typeface="Codec Pro"/>
              </a:rPr>
              <a:t>DATA SET BEFORE UPSAMPLING</a:t>
            </a:r>
          </a:p>
        </p:txBody>
      </p:sp>
      <p:sp>
        <p:nvSpPr>
          <p:cNvPr id="5" name="TextBox 5"/>
          <p:cNvSpPr txBox="1"/>
          <p:nvPr/>
        </p:nvSpPr>
        <p:spPr>
          <a:xfrm>
            <a:off x="9904768" y="8078853"/>
            <a:ext cx="6810376" cy="695527"/>
          </a:xfrm>
          <a:prstGeom prst="rect">
            <a:avLst/>
          </a:prstGeom>
        </p:spPr>
        <p:txBody>
          <a:bodyPr lIns="0" tIns="0" rIns="0" bIns="0" rtlCol="0" anchor="t">
            <a:spAutoFit/>
          </a:bodyPr>
          <a:lstStyle/>
          <a:p>
            <a:pPr algn="ctr">
              <a:lnSpc>
                <a:spcPts val="5235"/>
              </a:lnSpc>
              <a:spcBef>
                <a:spcPct val="0"/>
              </a:spcBef>
            </a:pPr>
            <a:r>
              <a:rPr lang="en-US" sz="3739">
                <a:solidFill>
                  <a:srgbClr val="000000"/>
                </a:solidFill>
                <a:latin typeface="Codec Pro"/>
              </a:rPr>
              <a:t>DATA SET AFTER UPSAMPLING</a:t>
            </a:r>
          </a:p>
        </p:txBody>
      </p:sp>
      <p:sp>
        <p:nvSpPr>
          <p:cNvPr id="6" name="TextBox 6"/>
          <p:cNvSpPr txBox="1"/>
          <p:nvPr/>
        </p:nvSpPr>
        <p:spPr>
          <a:xfrm>
            <a:off x="9933493" y="8736346"/>
            <a:ext cx="6534088" cy="1220037"/>
          </a:xfrm>
          <a:prstGeom prst="rect">
            <a:avLst/>
          </a:prstGeom>
        </p:spPr>
        <p:txBody>
          <a:bodyPr lIns="0" tIns="0" rIns="0" bIns="0" rtlCol="0" anchor="t">
            <a:spAutoFit/>
          </a:bodyPr>
          <a:lstStyle/>
          <a:p>
            <a:pPr algn="ctr">
              <a:lnSpc>
                <a:spcPts val="4675"/>
              </a:lnSpc>
              <a:spcBef>
                <a:spcPct val="0"/>
              </a:spcBef>
            </a:pPr>
            <a:r>
              <a:rPr lang="en-US" sz="3339">
                <a:solidFill>
                  <a:srgbClr val="000000"/>
                </a:solidFill>
                <a:latin typeface="Codec Pro"/>
              </a:rPr>
              <a:t>*The data points for the months have been equalized</a:t>
            </a:r>
          </a:p>
        </p:txBody>
      </p:sp>
      <p:sp>
        <p:nvSpPr>
          <p:cNvPr id="7" name="TextBox 7"/>
          <p:cNvSpPr txBox="1"/>
          <p:nvPr/>
        </p:nvSpPr>
        <p:spPr>
          <a:xfrm>
            <a:off x="4435190" y="6739394"/>
            <a:ext cx="690214" cy="695527"/>
          </a:xfrm>
          <a:prstGeom prst="rect">
            <a:avLst/>
          </a:prstGeom>
        </p:spPr>
        <p:txBody>
          <a:bodyPr lIns="0" tIns="0" rIns="0" bIns="0" rtlCol="0" anchor="t">
            <a:spAutoFit/>
          </a:bodyPr>
          <a:lstStyle/>
          <a:p>
            <a:pPr algn="ctr">
              <a:lnSpc>
                <a:spcPts val="5235"/>
              </a:lnSpc>
              <a:spcBef>
                <a:spcPct val="0"/>
              </a:spcBef>
            </a:pPr>
            <a:r>
              <a:rPr lang="en-US" sz="3739">
                <a:solidFill>
                  <a:srgbClr val="38B6FF"/>
                </a:solidFill>
                <a:latin typeface="Codec Pro"/>
              </a:rPr>
              <a:t>517</a:t>
            </a:r>
          </a:p>
        </p:txBody>
      </p:sp>
      <p:sp>
        <p:nvSpPr>
          <p:cNvPr id="8" name="TextBox 8"/>
          <p:cNvSpPr txBox="1"/>
          <p:nvPr/>
        </p:nvSpPr>
        <p:spPr>
          <a:xfrm>
            <a:off x="15421346" y="9284452"/>
            <a:ext cx="1017659" cy="695527"/>
          </a:xfrm>
          <a:prstGeom prst="rect">
            <a:avLst/>
          </a:prstGeom>
        </p:spPr>
        <p:txBody>
          <a:bodyPr lIns="0" tIns="0" rIns="0" bIns="0" rtlCol="0" anchor="t">
            <a:spAutoFit/>
          </a:bodyPr>
          <a:lstStyle/>
          <a:p>
            <a:pPr algn="ctr">
              <a:lnSpc>
                <a:spcPts val="5235"/>
              </a:lnSpc>
              <a:spcBef>
                <a:spcPct val="0"/>
              </a:spcBef>
            </a:pPr>
            <a:r>
              <a:rPr lang="en-US" sz="3739">
                <a:solidFill>
                  <a:srgbClr val="38B6FF"/>
                </a:solidFill>
                <a:latin typeface="Codec Pro"/>
              </a:rPr>
              <a:t>2017</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BFDFA"/>
        </a:solidFill>
        <a:effectLst/>
      </p:bgPr>
    </p:bg>
    <p:spTree>
      <p:nvGrpSpPr>
        <p:cNvPr id="1" name=""/>
        <p:cNvGrpSpPr/>
        <p:nvPr/>
      </p:nvGrpSpPr>
      <p:grpSpPr>
        <a:xfrm>
          <a:off x="0" y="0"/>
          <a:ext cx="0" cy="0"/>
          <a:chOff x="0" y="0"/>
          <a:chExt cx="0" cy="0"/>
        </a:xfrm>
      </p:grpSpPr>
      <p:sp>
        <p:nvSpPr>
          <p:cNvPr id="2" name="TextBox 2"/>
          <p:cNvSpPr txBox="1"/>
          <p:nvPr/>
        </p:nvSpPr>
        <p:spPr>
          <a:xfrm>
            <a:off x="2732809" y="4541349"/>
            <a:ext cx="12822382" cy="2852716"/>
          </a:xfrm>
          <a:prstGeom prst="rect">
            <a:avLst/>
          </a:prstGeom>
        </p:spPr>
        <p:txBody>
          <a:bodyPr lIns="0" tIns="0" rIns="0" bIns="0" rtlCol="0" anchor="t">
            <a:spAutoFit/>
          </a:bodyPr>
          <a:lstStyle/>
          <a:p>
            <a:pPr algn="ctr">
              <a:lnSpc>
                <a:spcPts val="3898"/>
              </a:lnSpc>
            </a:pPr>
            <a:endParaRPr/>
          </a:p>
          <a:p>
            <a:pPr algn="ctr">
              <a:lnSpc>
                <a:spcPts val="6495"/>
              </a:lnSpc>
            </a:pPr>
            <a:r>
              <a:rPr lang="en-US" sz="4639">
                <a:solidFill>
                  <a:srgbClr val="000000"/>
                </a:solidFill>
                <a:latin typeface="Codec Pro"/>
              </a:rPr>
              <a:t> As the area column of the data set is very skewed to towards zero, we take the log of the area to reduce it skewness</a:t>
            </a:r>
          </a:p>
        </p:txBody>
      </p:sp>
      <p:sp>
        <p:nvSpPr>
          <p:cNvPr id="3" name="TextBox 3"/>
          <p:cNvSpPr txBox="1"/>
          <p:nvPr/>
        </p:nvSpPr>
        <p:spPr>
          <a:xfrm>
            <a:off x="4647690" y="3532426"/>
            <a:ext cx="8992620" cy="704123"/>
          </a:xfrm>
          <a:prstGeom prst="rect">
            <a:avLst/>
          </a:prstGeom>
        </p:spPr>
        <p:txBody>
          <a:bodyPr lIns="0" tIns="0" rIns="0" bIns="0" rtlCol="0" anchor="t">
            <a:spAutoFit/>
          </a:bodyPr>
          <a:lstStyle/>
          <a:p>
            <a:pPr algn="ctr">
              <a:lnSpc>
                <a:spcPts val="3727"/>
              </a:lnSpc>
            </a:pPr>
            <a:r>
              <a:rPr lang="en-US" sz="6539">
                <a:solidFill>
                  <a:srgbClr val="004AAD"/>
                </a:solidFill>
                <a:latin typeface="Codec Pro"/>
              </a:rPr>
              <a:t> Reducing Skewness: </a:t>
            </a:r>
          </a:p>
        </p:txBody>
      </p:sp>
      <p:pic>
        <p:nvPicPr>
          <p:cNvPr id="4" name="Picture 4"/>
          <p:cNvPicPr>
            <a:picLocks noChangeAspect="1"/>
          </p:cNvPicPr>
          <p:nvPr/>
        </p:nvPicPr>
        <p:blipFill>
          <a:blip r:embed="rId2">
            <a:alphaModFix amt="40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0" y="556044"/>
            <a:ext cx="18288000" cy="1005840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9589780" y="1320697"/>
            <a:ext cx="8115300" cy="6249215"/>
          </a:xfrm>
          <a:prstGeom prst="rect">
            <a:avLst/>
          </a:prstGeom>
        </p:spPr>
      </p:pic>
      <p:pic>
        <p:nvPicPr>
          <p:cNvPr id="3" name="Picture 3"/>
          <p:cNvPicPr>
            <a:picLocks noChangeAspect="1"/>
          </p:cNvPicPr>
          <p:nvPr/>
        </p:nvPicPr>
        <p:blipFill>
          <a:blip r:embed="rId3"/>
          <a:srcRect/>
          <a:stretch>
            <a:fillRect/>
          </a:stretch>
        </p:blipFill>
        <p:spPr>
          <a:xfrm>
            <a:off x="600193" y="1320697"/>
            <a:ext cx="8115300" cy="6249215"/>
          </a:xfrm>
          <a:prstGeom prst="rect">
            <a:avLst/>
          </a:prstGeom>
        </p:spPr>
      </p:pic>
      <p:sp>
        <p:nvSpPr>
          <p:cNvPr id="4" name="TextBox 4"/>
          <p:cNvSpPr txBox="1"/>
          <p:nvPr/>
        </p:nvSpPr>
        <p:spPr>
          <a:xfrm>
            <a:off x="2319419" y="8112089"/>
            <a:ext cx="4676850" cy="783030"/>
          </a:xfrm>
          <a:prstGeom prst="rect">
            <a:avLst/>
          </a:prstGeom>
        </p:spPr>
        <p:txBody>
          <a:bodyPr lIns="0" tIns="0" rIns="0" bIns="0" rtlCol="0" anchor="t">
            <a:spAutoFit/>
          </a:bodyPr>
          <a:lstStyle/>
          <a:p>
            <a:pPr algn="ctr">
              <a:lnSpc>
                <a:spcPts val="5961"/>
              </a:lnSpc>
              <a:spcBef>
                <a:spcPct val="0"/>
              </a:spcBef>
            </a:pPr>
            <a:r>
              <a:rPr lang="en-US" sz="4258">
                <a:solidFill>
                  <a:srgbClr val="004AAD"/>
                </a:solidFill>
                <a:latin typeface="Codec Pro"/>
              </a:rPr>
              <a:t>Before taking Log </a:t>
            </a:r>
          </a:p>
        </p:txBody>
      </p:sp>
      <p:sp>
        <p:nvSpPr>
          <p:cNvPr id="5" name="TextBox 5"/>
          <p:cNvSpPr txBox="1"/>
          <p:nvPr/>
        </p:nvSpPr>
        <p:spPr>
          <a:xfrm>
            <a:off x="11851479" y="8112089"/>
            <a:ext cx="4268235" cy="783030"/>
          </a:xfrm>
          <a:prstGeom prst="rect">
            <a:avLst/>
          </a:prstGeom>
        </p:spPr>
        <p:txBody>
          <a:bodyPr lIns="0" tIns="0" rIns="0" bIns="0" rtlCol="0" anchor="t">
            <a:spAutoFit/>
          </a:bodyPr>
          <a:lstStyle/>
          <a:p>
            <a:pPr algn="ctr">
              <a:lnSpc>
                <a:spcPts val="5961"/>
              </a:lnSpc>
              <a:spcBef>
                <a:spcPct val="0"/>
              </a:spcBef>
            </a:pPr>
            <a:r>
              <a:rPr lang="en-US" sz="4258">
                <a:solidFill>
                  <a:srgbClr val="004AAD"/>
                </a:solidFill>
                <a:latin typeface="Codec Pro"/>
              </a:rPr>
              <a:t>After taking Log </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2688840" y="5143500"/>
            <a:ext cx="12910319" cy="4195854"/>
          </a:xfrm>
          <a:prstGeom prst="rect">
            <a:avLst/>
          </a:prstGeom>
        </p:spPr>
      </p:pic>
      <p:sp>
        <p:nvSpPr>
          <p:cNvPr id="3" name="TextBox 3"/>
          <p:cNvSpPr txBox="1"/>
          <p:nvPr/>
        </p:nvSpPr>
        <p:spPr>
          <a:xfrm>
            <a:off x="93518" y="1492130"/>
            <a:ext cx="15981218" cy="637134"/>
          </a:xfrm>
          <a:prstGeom prst="rect">
            <a:avLst/>
          </a:prstGeom>
        </p:spPr>
        <p:txBody>
          <a:bodyPr lIns="0" tIns="0" rIns="0" bIns="0" rtlCol="0" anchor="t">
            <a:spAutoFit/>
          </a:bodyPr>
          <a:lstStyle/>
          <a:p>
            <a:pPr marL="1282310" lvl="1" indent="-641155" algn="just">
              <a:lnSpc>
                <a:spcPts val="3385"/>
              </a:lnSpc>
              <a:buFont typeface="Arial"/>
              <a:buChar char="•"/>
            </a:pPr>
            <a:r>
              <a:rPr lang="en-US" sz="5939">
                <a:solidFill>
                  <a:srgbClr val="004AAD"/>
                </a:solidFill>
                <a:latin typeface="Codec Pro"/>
              </a:rPr>
              <a:t>One-Hot encoding</a:t>
            </a:r>
          </a:p>
        </p:txBody>
      </p:sp>
      <p:sp>
        <p:nvSpPr>
          <p:cNvPr id="4" name="TextBox 4"/>
          <p:cNvSpPr txBox="1"/>
          <p:nvPr/>
        </p:nvSpPr>
        <p:spPr>
          <a:xfrm>
            <a:off x="1028700" y="2950882"/>
            <a:ext cx="15222084" cy="1451027"/>
          </a:xfrm>
          <a:prstGeom prst="rect">
            <a:avLst/>
          </a:prstGeom>
        </p:spPr>
        <p:txBody>
          <a:bodyPr lIns="0" tIns="0" rIns="0" bIns="0" rtlCol="0" anchor="t">
            <a:spAutoFit/>
          </a:bodyPr>
          <a:lstStyle/>
          <a:p>
            <a:pPr>
              <a:lnSpc>
                <a:spcPts val="5589"/>
              </a:lnSpc>
              <a:spcBef>
                <a:spcPct val="0"/>
              </a:spcBef>
            </a:pPr>
            <a:r>
              <a:rPr lang="en-US" sz="3992">
                <a:solidFill>
                  <a:srgbClr val="000000"/>
                </a:solidFill>
                <a:latin typeface="Codec Pro"/>
              </a:rPr>
              <a:t>The categorical columns of months and the days are one hot encoded to create separate columns for each month and day</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40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10800000">
            <a:off x="0" y="-482843"/>
            <a:ext cx="18288000" cy="10058400"/>
          </a:xfrm>
          <a:prstGeom prst="rect">
            <a:avLst/>
          </a:prstGeom>
        </p:spPr>
      </p:pic>
      <p:pic>
        <p:nvPicPr>
          <p:cNvPr id="3" name="Picture 3"/>
          <p:cNvPicPr>
            <a:picLocks noChangeAspect="1"/>
          </p:cNvPicPr>
          <p:nvPr/>
        </p:nvPicPr>
        <p:blipFill>
          <a:blip r:embed="rId2">
            <a:alphaModFix amt="40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0" y="405654"/>
            <a:ext cx="18288000" cy="10058400"/>
          </a:xfrm>
          <a:prstGeom prst="rect">
            <a:avLst/>
          </a:prstGeom>
        </p:spPr>
      </p:pic>
      <p:pic>
        <p:nvPicPr>
          <p:cNvPr id="4" name="Picture 4"/>
          <p:cNvPicPr>
            <a:picLocks noChangeAspect="1"/>
          </p:cNvPicPr>
          <p:nvPr/>
        </p:nvPicPr>
        <p:blipFill>
          <a:blip r:embed="rId4"/>
          <a:srcRect t="5110" b="543"/>
          <a:stretch>
            <a:fillRect/>
          </a:stretch>
        </p:blipFill>
        <p:spPr>
          <a:xfrm>
            <a:off x="-295525" y="3864586"/>
            <a:ext cx="19060912" cy="3140535"/>
          </a:xfrm>
          <a:prstGeom prst="rect">
            <a:avLst/>
          </a:prstGeom>
        </p:spPr>
      </p:pic>
      <p:sp>
        <p:nvSpPr>
          <p:cNvPr id="5" name="TextBox 5"/>
          <p:cNvSpPr txBox="1"/>
          <p:nvPr/>
        </p:nvSpPr>
        <p:spPr>
          <a:xfrm>
            <a:off x="4790257" y="1669786"/>
            <a:ext cx="8707486" cy="1101413"/>
          </a:xfrm>
          <a:prstGeom prst="rect">
            <a:avLst/>
          </a:prstGeom>
        </p:spPr>
        <p:txBody>
          <a:bodyPr lIns="0" tIns="0" rIns="0" bIns="0" rtlCol="0" anchor="t">
            <a:spAutoFit/>
          </a:bodyPr>
          <a:lstStyle/>
          <a:p>
            <a:pPr>
              <a:lnSpc>
                <a:spcPts val="8375"/>
              </a:lnSpc>
            </a:pPr>
            <a:r>
              <a:rPr lang="en-US" sz="5982">
                <a:solidFill>
                  <a:srgbClr val="000000"/>
                </a:solidFill>
                <a:latin typeface="Codec Pro"/>
              </a:rPr>
              <a:t>After One-hot encoding</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BFDFA"/>
        </a:solidFill>
        <a:effectLst/>
      </p:bgPr>
    </p:bg>
    <p:spTree>
      <p:nvGrpSpPr>
        <p:cNvPr id="1" name=""/>
        <p:cNvGrpSpPr/>
        <p:nvPr/>
      </p:nvGrpSpPr>
      <p:grpSpPr>
        <a:xfrm>
          <a:off x="0" y="0"/>
          <a:ext cx="0" cy="0"/>
          <a:chOff x="0" y="0"/>
          <a:chExt cx="0" cy="0"/>
        </a:xfrm>
      </p:grpSpPr>
      <p:sp>
        <p:nvSpPr>
          <p:cNvPr id="2" name="TextBox 2"/>
          <p:cNvSpPr txBox="1"/>
          <p:nvPr/>
        </p:nvSpPr>
        <p:spPr>
          <a:xfrm>
            <a:off x="669297" y="956939"/>
            <a:ext cx="8794895" cy="1199449"/>
          </a:xfrm>
          <a:prstGeom prst="rect">
            <a:avLst/>
          </a:prstGeom>
        </p:spPr>
        <p:txBody>
          <a:bodyPr lIns="0" tIns="0" rIns="0" bIns="0" rtlCol="0" anchor="t">
            <a:spAutoFit/>
          </a:bodyPr>
          <a:lstStyle/>
          <a:p>
            <a:pPr>
              <a:lnSpc>
                <a:spcPts val="8959"/>
              </a:lnSpc>
            </a:pPr>
            <a:r>
              <a:rPr lang="en-US" sz="6399">
                <a:solidFill>
                  <a:srgbClr val="5E17EB"/>
                </a:solidFill>
                <a:latin typeface="Codec Pro Bold"/>
              </a:rPr>
              <a:t>MODEL-TRAINING</a:t>
            </a:r>
          </a:p>
        </p:txBody>
      </p:sp>
      <p:sp>
        <p:nvSpPr>
          <p:cNvPr id="3" name="TextBox 3"/>
          <p:cNvSpPr txBox="1"/>
          <p:nvPr/>
        </p:nvSpPr>
        <p:spPr>
          <a:xfrm>
            <a:off x="669297" y="3117978"/>
            <a:ext cx="16590003" cy="5566078"/>
          </a:xfrm>
          <a:prstGeom prst="rect">
            <a:avLst/>
          </a:prstGeom>
        </p:spPr>
        <p:txBody>
          <a:bodyPr lIns="0" tIns="0" rIns="0" bIns="0" rtlCol="0" anchor="t">
            <a:spAutoFit/>
          </a:bodyPr>
          <a:lstStyle/>
          <a:p>
            <a:pPr>
              <a:lnSpc>
                <a:spcPts val="5177"/>
              </a:lnSpc>
            </a:pPr>
            <a:r>
              <a:rPr lang="en-US" sz="3698">
                <a:solidFill>
                  <a:srgbClr val="000000"/>
                </a:solidFill>
                <a:latin typeface="Codec Pro"/>
              </a:rPr>
              <a:t>Methods used for training the model are:-</a:t>
            </a:r>
          </a:p>
          <a:p>
            <a:pPr algn="just">
              <a:lnSpc>
                <a:spcPts val="4873"/>
              </a:lnSpc>
            </a:pPr>
            <a:endParaRPr lang="en-US" sz="3698">
              <a:solidFill>
                <a:srgbClr val="000000"/>
              </a:solidFill>
              <a:latin typeface="Codec Pro"/>
            </a:endParaRPr>
          </a:p>
          <a:p>
            <a:pPr algn="just">
              <a:lnSpc>
                <a:spcPts val="4873"/>
              </a:lnSpc>
            </a:pPr>
            <a:r>
              <a:rPr lang="en-US" sz="3480">
                <a:solidFill>
                  <a:srgbClr val="5E17EB"/>
                </a:solidFill>
                <a:latin typeface="Codec Pro"/>
              </a:rPr>
              <a:t>Linear Regression:</a:t>
            </a:r>
            <a:r>
              <a:rPr lang="en-US" sz="3480">
                <a:solidFill>
                  <a:srgbClr val="000000"/>
                </a:solidFill>
                <a:latin typeface="Codec Pro"/>
              </a:rPr>
              <a:t> Linear Regression is a supervised learning algorithm that aims to draw the best fit line that has the least mean squared error.</a:t>
            </a:r>
          </a:p>
          <a:p>
            <a:pPr algn="just">
              <a:lnSpc>
                <a:spcPts val="4873"/>
              </a:lnSpc>
            </a:pPr>
            <a:endParaRPr lang="en-US" sz="3480">
              <a:solidFill>
                <a:srgbClr val="000000"/>
              </a:solidFill>
              <a:latin typeface="Codec Pro"/>
            </a:endParaRPr>
          </a:p>
          <a:p>
            <a:pPr algn="just">
              <a:lnSpc>
                <a:spcPts val="4873"/>
              </a:lnSpc>
              <a:spcBef>
                <a:spcPct val="0"/>
              </a:spcBef>
            </a:pPr>
            <a:r>
              <a:rPr lang="en-US" sz="3480">
                <a:solidFill>
                  <a:srgbClr val="5E17EB"/>
                </a:solidFill>
                <a:latin typeface="Codec Pro"/>
              </a:rPr>
              <a:t>Support Vector Regression:</a:t>
            </a:r>
            <a:r>
              <a:rPr lang="en-US" sz="3480">
                <a:solidFill>
                  <a:srgbClr val="000000"/>
                </a:solidFill>
                <a:latin typeface="Codec Pro"/>
              </a:rPr>
              <a:t> Support Vector Regression is a supervised learning algorithm that is used to predict discrete values. It is based on the concept of Support Vector Machines (SVM). The aim of this model is to find the best fit hyperplane that includes the maximum amount of points.</a:t>
            </a:r>
          </a:p>
        </p:txBody>
      </p:sp>
      <p:pic>
        <p:nvPicPr>
          <p:cNvPr id="4" name="Picture 4"/>
          <p:cNvPicPr>
            <a:picLocks noChangeAspect="1"/>
          </p:cNvPicPr>
          <p:nvPr/>
        </p:nvPicPr>
        <p:blipFill>
          <a:blip r:embed="rId2">
            <a:alphaModFix amt="30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1714527" y="-4147751"/>
            <a:ext cx="10666581" cy="10666581"/>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824106" y="314675"/>
            <a:ext cx="8794895" cy="1199449"/>
          </a:xfrm>
          <a:prstGeom prst="rect">
            <a:avLst/>
          </a:prstGeom>
        </p:spPr>
        <p:txBody>
          <a:bodyPr lIns="0" tIns="0" rIns="0" bIns="0" rtlCol="0" anchor="t">
            <a:spAutoFit/>
          </a:bodyPr>
          <a:lstStyle/>
          <a:p>
            <a:pPr>
              <a:lnSpc>
                <a:spcPts val="8959"/>
              </a:lnSpc>
            </a:pPr>
            <a:r>
              <a:rPr lang="en-US" sz="6399">
                <a:solidFill>
                  <a:srgbClr val="5E17EB"/>
                </a:solidFill>
                <a:latin typeface="Codec Pro Bold"/>
              </a:rPr>
              <a:t>MODEL-TRAINING</a:t>
            </a:r>
          </a:p>
        </p:txBody>
      </p:sp>
      <p:pic>
        <p:nvPicPr>
          <p:cNvPr id="3" name="Picture 3"/>
          <p:cNvPicPr>
            <a:picLocks noChangeAspect="1"/>
          </p:cNvPicPr>
          <p:nvPr/>
        </p:nvPicPr>
        <p:blipFill>
          <a:blip r:embed="rId2">
            <a:alphaModFix amt="30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2939308" y="5143500"/>
            <a:ext cx="11575889" cy="11575889"/>
          </a:xfrm>
          <a:prstGeom prst="rect">
            <a:avLst/>
          </a:prstGeom>
        </p:spPr>
      </p:pic>
      <p:sp>
        <p:nvSpPr>
          <p:cNvPr id="4" name="TextBox 4"/>
          <p:cNvSpPr txBox="1"/>
          <p:nvPr/>
        </p:nvSpPr>
        <p:spPr>
          <a:xfrm>
            <a:off x="1285339" y="1854646"/>
            <a:ext cx="15246413" cy="7015960"/>
          </a:xfrm>
          <a:prstGeom prst="rect">
            <a:avLst/>
          </a:prstGeom>
        </p:spPr>
        <p:txBody>
          <a:bodyPr lIns="0" tIns="0" rIns="0" bIns="0" rtlCol="0" anchor="t">
            <a:spAutoFit/>
          </a:bodyPr>
          <a:lstStyle/>
          <a:p>
            <a:pPr algn="ctr">
              <a:lnSpc>
                <a:spcPts val="5458"/>
              </a:lnSpc>
            </a:pPr>
            <a:r>
              <a:rPr lang="en-US" sz="3898" u="sng" dirty="0">
                <a:solidFill>
                  <a:srgbClr val="000000"/>
                </a:solidFill>
                <a:latin typeface="Codec Pro Bold"/>
              </a:rPr>
              <a:t>Hyperparameters</a:t>
            </a:r>
            <a:r>
              <a:rPr lang="en-US" sz="3898" dirty="0">
                <a:solidFill>
                  <a:srgbClr val="000000"/>
                </a:solidFill>
                <a:latin typeface="Codec Pro"/>
              </a:rPr>
              <a:t>:-</a:t>
            </a:r>
          </a:p>
          <a:p>
            <a:pPr algn="just">
              <a:lnSpc>
                <a:spcPts val="4478"/>
              </a:lnSpc>
            </a:pPr>
            <a:endParaRPr lang="en-US" sz="3898" dirty="0">
              <a:solidFill>
                <a:srgbClr val="000000"/>
              </a:solidFill>
              <a:latin typeface="Codec Pro"/>
            </a:endParaRPr>
          </a:p>
          <a:p>
            <a:pPr algn="just">
              <a:lnSpc>
                <a:spcPts val="4478"/>
              </a:lnSpc>
            </a:pPr>
            <a:r>
              <a:rPr lang="en-US" sz="3198" dirty="0">
                <a:solidFill>
                  <a:srgbClr val="5E17EB"/>
                </a:solidFill>
                <a:latin typeface="Codec Pro"/>
              </a:rPr>
              <a:t>kernel</a:t>
            </a:r>
            <a:r>
              <a:rPr lang="en-US" sz="3198" dirty="0">
                <a:solidFill>
                  <a:srgbClr val="F4D314"/>
                </a:solidFill>
                <a:latin typeface="Codec Pro"/>
              </a:rPr>
              <a:t>:</a:t>
            </a:r>
            <a:r>
              <a:rPr lang="en-US" sz="3198" dirty="0">
                <a:solidFill>
                  <a:srgbClr val="000000"/>
                </a:solidFill>
                <a:latin typeface="Codec Pro"/>
              </a:rPr>
              <a:t> the kernel type to be used. The most common kernels are </a:t>
            </a:r>
            <a:r>
              <a:rPr lang="en-US" sz="3198" dirty="0" err="1">
                <a:solidFill>
                  <a:srgbClr val="000000"/>
                </a:solidFill>
                <a:latin typeface="Codec Pro"/>
              </a:rPr>
              <a:t>rbf</a:t>
            </a:r>
            <a:r>
              <a:rPr lang="en-US" sz="3198" dirty="0">
                <a:solidFill>
                  <a:srgbClr val="000000"/>
                </a:solidFill>
                <a:latin typeface="Codec Pro"/>
              </a:rPr>
              <a:t> </a:t>
            </a:r>
          </a:p>
          <a:p>
            <a:pPr algn="just">
              <a:lnSpc>
                <a:spcPts val="4478"/>
              </a:lnSpc>
            </a:pPr>
            <a:r>
              <a:rPr lang="en-US" sz="3198" dirty="0">
                <a:solidFill>
                  <a:srgbClr val="000000"/>
                </a:solidFill>
                <a:latin typeface="Codec Pro"/>
              </a:rPr>
              <a:t>(this is the default value), poly or sigmoid, but you can also create your own kernel. RBF has been used</a:t>
            </a:r>
          </a:p>
          <a:p>
            <a:pPr algn="just">
              <a:lnSpc>
                <a:spcPts val="4478"/>
              </a:lnSpc>
            </a:pPr>
            <a:endParaRPr lang="en-US" sz="3198" dirty="0">
              <a:solidFill>
                <a:srgbClr val="000000"/>
              </a:solidFill>
              <a:latin typeface="Codec Pro"/>
            </a:endParaRPr>
          </a:p>
          <a:p>
            <a:pPr algn="just">
              <a:lnSpc>
                <a:spcPts val="4478"/>
              </a:lnSpc>
            </a:pPr>
            <a:r>
              <a:rPr lang="en-US" sz="3198" dirty="0">
                <a:solidFill>
                  <a:srgbClr val="5E17EB"/>
                </a:solidFill>
                <a:latin typeface="Codec Pro"/>
              </a:rPr>
              <a:t>C (Regularization parameter):</a:t>
            </a:r>
            <a:r>
              <a:rPr lang="en-US" sz="3198" dirty="0">
                <a:solidFill>
                  <a:srgbClr val="FBFDFA"/>
                </a:solidFill>
                <a:latin typeface="Codec Pro"/>
              </a:rPr>
              <a:t> </a:t>
            </a:r>
            <a:r>
              <a:rPr lang="en-US" sz="3198" dirty="0">
                <a:latin typeface="Codec Pro"/>
              </a:rPr>
              <a:t>Tells</a:t>
            </a:r>
            <a:r>
              <a:rPr lang="en-US" sz="3198" dirty="0">
                <a:solidFill>
                  <a:srgbClr val="000000"/>
                </a:solidFill>
                <a:latin typeface="Codec Pro"/>
              </a:rPr>
              <a:t> the SVM optimization how much you want to avoid miss classifying each training example.  A C value of 1 is taken</a:t>
            </a:r>
          </a:p>
          <a:p>
            <a:pPr algn="just">
              <a:lnSpc>
                <a:spcPts val="4478"/>
              </a:lnSpc>
            </a:pPr>
            <a:endParaRPr lang="en-US" sz="3198" dirty="0">
              <a:solidFill>
                <a:srgbClr val="000000"/>
              </a:solidFill>
              <a:latin typeface="Codec Pro"/>
            </a:endParaRPr>
          </a:p>
          <a:p>
            <a:pPr algn="just">
              <a:lnSpc>
                <a:spcPts val="4478"/>
              </a:lnSpc>
              <a:spcBef>
                <a:spcPct val="0"/>
              </a:spcBef>
            </a:pPr>
            <a:r>
              <a:rPr lang="en-US" sz="3198" dirty="0">
                <a:solidFill>
                  <a:srgbClr val="5E17EB"/>
                </a:solidFill>
                <a:latin typeface="Codec Pro"/>
              </a:rPr>
              <a:t>gamma: </a:t>
            </a:r>
            <a:r>
              <a:rPr lang="en-US" sz="3198" dirty="0">
                <a:solidFill>
                  <a:srgbClr val="000000"/>
                </a:solidFill>
                <a:latin typeface="Codec Pro"/>
              </a:rPr>
              <a:t>The gamma parameter defines how far the influence of a single training example reaches. Lower the value of gamma, more number of data points a greater distance will be considered. A gamma value of 1 is taken.</a:t>
            </a:r>
          </a:p>
        </p:txBody>
      </p:sp>
      <p:sp>
        <p:nvSpPr>
          <p:cNvPr id="5" name="TextBox 5"/>
          <p:cNvSpPr txBox="1"/>
          <p:nvPr/>
        </p:nvSpPr>
        <p:spPr>
          <a:xfrm>
            <a:off x="207818" y="9163050"/>
            <a:ext cx="17401455" cy="461317"/>
          </a:xfrm>
          <a:prstGeom prst="rect">
            <a:avLst/>
          </a:prstGeom>
        </p:spPr>
        <p:txBody>
          <a:bodyPr lIns="0" tIns="0" rIns="0" bIns="0" rtlCol="0" anchor="t">
            <a:spAutoFit/>
          </a:bodyPr>
          <a:lstStyle/>
          <a:p>
            <a:pPr algn="ctr">
              <a:lnSpc>
                <a:spcPts val="3448"/>
              </a:lnSpc>
              <a:spcBef>
                <a:spcPct val="0"/>
              </a:spcBef>
            </a:pPr>
            <a:r>
              <a:rPr lang="en-US" sz="2462">
                <a:solidFill>
                  <a:srgbClr val="000000"/>
                </a:solidFill>
                <a:latin typeface="Codec Pro"/>
              </a:rPr>
              <a:t>*All the features have been scaled to using Standard Scaler of scikit-learn library before training the model</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165096" y="4311030"/>
            <a:ext cx="15513708" cy="2056504"/>
          </a:xfrm>
          <a:prstGeom prst="rect">
            <a:avLst/>
          </a:prstGeom>
        </p:spPr>
        <p:txBody>
          <a:bodyPr lIns="0" tIns="0" rIns="0" bIns="0" rtlCol="0" anchor="t">
            <a:spAutoFit/>
          </a:bodyPr>
          <a:lstStyle/>
          <a:p>
            <a:pPr>
              <a:lnSpc>
                <a:spcPts val="5301"/>
              </a:lnSpc>
            </a:pPr>
            <a:r>
              <a:rPr lang="en-US" sz="3786" u="sng">
                <a:solidFill>
                  <a:srgbClr val="5E17EB"/>
                </a:solidFill>
                <a:latin typeface="Codec Pro Bold"/>
              </a:rPr>
              <a:t>MSE(mean square error)</a:t>
            </a:r>
            <a:r>
              <a:rPr lang="en-US" sz="3786" u="sng">
                <a:solidFill>
                  <a:srgbClr val="5E17EB"/>
                </a:solidFill>
                <a:latin typeface="Codec Pro"/>
              </a:rPr>
              <a:t>: </a:t>
            </a:r>
          </a:p>
          <a:p>
            <a:pPr>
              <a:lnSpc>
                <a:spcPts val="5301"/>
              </a:lnSpc>
              <a:spcBef>
                <a:spcPct val="0"/>
              </a:spcBef>
            </a:pPr>
            <a:r>
              <a:rPr lang="en-US" sz="3786">
                <a:solidFill>
                  <a:srgbClr val="000000"/>
                </a:solidFill>
                <a:latin typeface="Codec Pro"/>
              </a:rPr>
              <a:t>The Mean Squared Error measures how close a regression line is to a set of data points.</a:t>
            </a:r>
          </a:p>
        </p:txBody>
      </p:sp>
      <p:sp>
        <p:nvSpPr>
          <p:cNvPr id="3" name="TextBox 3"/>
          <p:cNvSpPr txBox="1"/>
          <p:nvPr/>
        </p:nvSpPr>
        <p:spPr>
          <a:xfrm>
            <a:off x="1165096" y="7053334"/>
            <a:ext cx="14536667" cy="1990368"/>
          </a:xfrm>
          <a:prstGeom prst="rect">
            <a:avLst/>
          </a:prstGeom>
        </p:spPr>
        <p:txBody>
          <a:bodyPr lIns="0" tIns="0" rIns="0" bIns="0" rtlCol="0" anchor="t">
            <a:spAutoFit/>
          </a:bodyPr>
          <a:lstStyle/>
          <a:p>
            <a:pPr>
              <a:lnSpc>
                <a:spcPts val="5145"/>
              </a:lnSpc>
            </a:pPr>
            <a:r>
              <a:rPr lang="en-US" sz="3675" u="sng">
                <a:solidFill>
                  <a:srgbClr val="5E17EB"/>
                </a:solidFill>
                <a:latin typeface="Codec Pro Bold"/>
              </a:rPr>
              <a:t>MAE(mean Absolute error)</a:t>
            </a:r>
            <a:r>
              <a:rPr lang="en-US" sz="3675" u="sng">
                <a:solidFill>
                  <a:srgbClr val="5E17EB"/>
                </a:solidFill>
                <a:latin typeface="Codec Pro"/>
              </a:rPr>
              <a:t>:</a:t>
            </a:r>
          </a:p>
          <a:p>
            <a:pPr>
              <a:lnSpc>
                <a:spcPts val="5145"/>
              </a:lnSpc>
              <a:spcBef>
                <a:spcPct val="0"/>
              </a:spcBef>
            </a:pPr>
            <a:r>
              <a:rPr lang="en-US" sz="3675">
                <a:solidFill>
                  <a:srgbClr val="000000"/>
                </a:solidFill>
                <a:latin typeface="Codec Pro"/>
              </a:rPr>
              <a:t>Its the measure of errors between two set of paired inputs expected to give the same outcome</a:t>
            </a:r>
          </a:p>
        </p:txBody>
      </p:sp>
      <p:sp>
        <p:nvSpPr>
          <p:cNvPr id="4" name="TextBox 4"/>
          <p:cNvSpPr txBox="1"/>
          <p:nvPr/>
        </p:nvSpPr>
        <p:spPr>
          <a:xfrm>
            <a:off x="512410" y="498910"/>
            <a:ext cx="10546116" cy="1424189"/>
          </a:xfrm>
          <a:prstGeom prst="rect">
            <a:avLst/>
          </a:prstGeom>
        </p:spPr>
        <p:txBody>
          <a:bodyPr lIns="0" tIns="0" rIns="0" bIns="0" rtlCol="0" anchor="t">
            <a:spAutoFit/>
          </a:bodyPr>
          <a:lstStyle/>
          <a:p>
            <a:pPr>
              <a:lnSpc>
                <a:spcPts val="10744"/>
              </a:lnSpc>
            </a:pPr>
            <a:r>
              <a:rPr lang="en-US" sz="7674">
                <a:solidFill>
                  <a:srgbClr val="000000"/>
                </a:solidFill>
                <a:latin typeface="Codec Pro Bold"/>
              </a:rPr>
              <a:t>MODEL-TRAINING</a:t>
            </a:r>
          </a:p>
        </p:txBody>
      </p:sp>
      <p:sp>
        <p:nvSpPr>
          <p:cNvPr id="5" name="TextBox 5"/>
          <p:cNvSpPr txBox="1"/>
          <p:nvPr/>
        </p:nvSpPr>
        <p:spPr>
          <a:xfrm>
            <a:off x="694272" y="2520960"/>
            <a:ext cx="6866677" cy="1113795"/>
          </a:xfrm>
          <a:prstGeom prst="rect">
            <a:avLst/>
          </a:prstGeom>
        </p:spPr>
        <p:txBody>
          <a:bodyPr lIns="0" tIns="0" rIns="0" bIns="0" rtlCol="0" anchor="t">
            <a:spAutoFit/>
          </a:bodyPr>
          <a:lstStyle/>
          <a:p>
            <a:pPr algn="ctr">
              <a:lnSpc>
                <a:spcPts val="8324"/>
              </a:lnSpc>
              <a:spcBef>
                <a:spcPct val="0"/>
              </a:spcBef>
            </a:pPr>
            <a:r>
              <a:rPr lang="en-US" sz="5945">
                <a:solidFill>
                  <a:srgbClr val="5E17EB"/>
                </a:solidFill>
                <a:latin typeface="Codec Pro Bold"/>
              </a:rPr>
              <a:t>Evaluation Metrics: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BFDFA"/>
        </a:solidFill>
        <a:effectLst/>
      </p:bgPr>
    </p:bg>
    <p:spTree>
      <p:nvGrpSpPr>
        <p:cNvPr id="1" name=""/>
        <p:cNvGrpSpPr/>
        <p:nvPr/>
      </p:nvGrpSpPr>
      <p:grpSpPr>
        <a:xfrm>
          <a:off x="0" y="0"/>
          <a:ext cx="0" cy="0"/>
          <a:chOff x="0" y="0"/>
          <a:chExt cx="0" cy="0"/>
        </a:xfrm>
      </p:grpSpPr>
      <p:sp>
        <p:nvSpPr>
          <p:cNvPr id="2" name="TextBox 2"/>
          <p:cNvSpPr txBox="1"/>
          <p:nvPr/>
        </p:nvSpPr>
        <p:spPr>
          <a:xfrm>
            <a:off x="1095259" y="2604594"/>
            <a:ext cx="3176654" cy="805127"/>
          </a:xfrm>
          <a:prstGeom prst="rect">
            <a:avLst/>
          </a:prstGeom>
        </p:spPr>
        <p:txBody>
          <a:bodyPr lIns="0" tIns="0" rIns="0" bIns="0" rtlCol="0" anchor="t">
            <a:spAutoFit/>
          </a:bodyPr>
          <a:lstStyle/>
          <a:p>
            <a:pPr algn="ctr">
              <a:lnSpc>
                <a:spcPts val="6022"/>
              </a:lnSpc>
            </a:pPr>
            <a:r>
              <a:rPr lang="en-US" sz="4302">
                <a:solidFill>
                  <a:srgbClr val="000000"/>
                </a:solidFill>
                <a:latin typeface="Codec Pro"/>
              </a:rPr>
              <a:t>OBJECTIVES</a:t>
            </a:r>
          </a:p>
        </p:txBody>
      </p:sp>
      <p:sp>
        <p:nvSpPr>
          <p:cNvPr id="3" name="TextBox 3"/>
          <p:cNvSpPr txBox="1"/>
          <p:nvPr/>
        </p:nvSpPr>
        <p:spPr>
          <a:xfrm>
            <a:off x="1095259" y="3590696"/>
            <a:ext cx="5728560" cy="805180"/>
          </a:xfrm>
          <a:prstGeom prst="rect">
            <a:avLst/>
          </a:prstGeom>
        </p:spPr>
        <p:txBody>
          <a:bodyPr lIns="0" tIns="0" rIns="0" bIns="0" rtlCol="0" anchor="t">
            <a:spAutoFit/>
          </a:bodyPr>
          <a:lstStyle/>
          <a:p>
            <a:pPr algn="ctr">
              <a:lnSpc>
                <a:spcPts val="6020"/>
              </a:lnSpc>
            </a:pPr>
            <a:r>
              <a:rPr lang="en-US" sz="4300">
                <a:solidFill>
                  <a:srgbClr val="000000"/>
                </a:solidFill>
                <a:latin typeface="Codec Pro"/>
              </a:rPr>
              <a:t>PROBLEM STATEMENT</a:t>
            </a:r>
          </a:p>
        </p:txBody>
      </p:sp>
      <p:sp>
        <p:nvSpPr>
          <p:cNvPr id="4" name="TextBox 4"/>
          <p:cNvSpPr txBox="1"/>
          <p:nvPr/>
        </p:nvSpPr>
        <p:spPr>
          <a:xfrm>
            <a:off x="1095259" y="4576850"/>
            <a:ext cx="11464397" cy="805180"/>
          </a:xfrm>
          <a:prstGeom prst="rect">
            <a:avLst/>
          </a:prstGeom>
        </p:spPr>
        <p:txBody>
          <a:bodyPr lIns="0" tIns="0" rIns="0" bIns="0" rtlCol="0" anchor="t">
            <a:spAutoFit/>
          </a:bodyPr>
          <a:lstStyle/>
          <a:p>
            <a:pPr>
              <a:lnSpc>
                <a:spcPts val="6020"/>
              </a:lnSpc>
            </a:pPr>
            <a:r>
              <a:rPr lang="en-US" sz="4300">
                <a:solidFill>
                  <a:srgbClr val="000000"/>
                </a:solidFill>
                <a:latin typeface="Codec Pro"/>
              </a:rPr>
              <a:t>DISCUSSION ABOUT DATA SET PARAMETERS</a:t>
            </a:r>
          </a:p>
        </p:txBody>
      </p:sp>
      <p:sp>
        <p:nvSpPr>
          <p:cNvPr id="5" name="TextBox 5"/>
          <p:cNvSpPr txBox="1"/>
          <p:nvPr/>
        </p:nvSpPr>
        <p:spPr>
          <a:xfrm>
            <a:off x="1028700" y="5563005"/>
            <a:ext cx="11669616" cy="805180"/>
          </a:xfrm>
          <a:prstGeom prst="rect">
            <a:avLst/>
          </a:prstGeom>
        </p:spPr>
        <p:txBody>
          <a:bodyPr lIns="0" tIns="0" rIns="0" bIns="0" rtlCol="0" anchor="t">
            <a:spAutoFit/>
          </a:bodyPr>
          <a:lstStyle/>
          <a:p>
            <a:pPr algn="ctr">
              <a:lnSpc>
                <a:spcPts val="6020"/>
              </a:lnSpc>
            </a:pPr>
            <a:r>
              <a:rPr lang="en-US" sz="4300">
                <a:solidFill>
                  <a:srgbClr val="000000"/>
                </a:solidFill>
                <a:latin typeface="Codec Pro"/>
              </a:rPr>
              <a:t>DATA SET PRE-PROCESSING AND CLEANING</a:t>
            </a:r>
          </a:p>
        </p:txBody>
      </p:sp>
      <p:sp>
        <p:nvSpPr>
          <p:cNvPr id="7" name="TextBox 7"/>
          <p:cNvSpPr txBox="1"/>
          <p:nvPr/>
        </p:nvSpPr>
        <p:spPr>
          <a:xfrm>
            <a:off x="1095259" y="6577359"/>
            <a:ext cx="4622920" cy="805180"/>
          </a:xfrm>
          <a:prstGeom prst="rect">
            <a:avLst/>
          </a:prstGeom>
        </p:spPr>
        <p:txBody>
          <a:bodyPr lIns="0" tIns="0" rIns="0" bIns="0" rtlCol="0" anchor="t">
            <a:spAutoFit/>
          </a:bodyPr>
          <a:lstStyle/>
          <a:p>
            <a:pPr algn="ctr">
              <a:lnSpc>
                <a:spcPts val="6020"/>
              </a:lnSpc>
            </a:pPr>
            <a:r>
              <a:rPr lang="en-US" sz="4300" dirty="0">
                <a:solidFill>
                  <a:srgbClr val="000000"/>
                </a:solidFill>
                <a:latin typeface="Codec Pro"/>
              </a:rPr>
              <a:t>MODEL TRAINING</a:t>
            </a:r>
          </a:p>
        </p:txBody>
      </p:sp>
      <p:sp>
        <p:nvSpPr>
          <p:cNvPr id="8" name="TextBox 8"/>
          <p:cNvSpPr txBox="1"/>
          <p:nvPr/>
        </p:nvSpPr>
        <p:spPr>
          <a:xfrm>
            <a:off x="5086350" y="412673"/>
            <a:ext cx="8115300" cy="1041555"/>
          </a:xfrm>
          <a:prstGeom prst="rect">
            <a:avLst/>
          </a:prstGeom>
        </p:spPr>
        <p:txBody>
          <a:bodyPr lIns="0" tIns="0" rIns="0" bIns="0" rtlCol="0" anchor="t">
            <a:spAutoFit/>
          </a:bodyPr>
          <a:lstStyle/>
          <a:p>
            <a:pPr algn="ctr">
              <a:lnSpc>
                <a:spcPts val="7886"/>
              </a:lnSpc>
              <a:spcBef>
                <a:spcPct val="0"/>
              </a:spcBef>
            </a:pPr>
            <a:r>
              <a:rPr lang="en-US" sz="5633" u="sng">
                <a:solidFill>
                  <a:srgbClr val="000000"/>
                </a:solidFill>
                <a:latin typeface="Codec Pro Bold"/>
              </a:rPr>
              <a:t>CONTENT TABLE</a:t>
            </a:r>
          </a:p>
        </p:txBody>
      </p:sp>
      <p:sp>
        <p:nvSpPr>
          <p:cNvPr id="9" name="TextBox 9"/>
          <p:cNvSpPr txBox="1"/>
          <p:nvPr/>
        </p:nvSpPr>
        <p:spPr>
          <a:xfrm>
            <a:off x="1104784" y="1618493"/>
            <a:ext cx="4110302" cy="805127"/>
          </a:xfrm>
          <a:prstGeom prst="rect">
            <a:avLst/>
          </a:prstGeom>
        </p:spPr>
        <p:txBody>
          <a:bodyPr lIns="0" tIns="0" rIns="0" bIns="0" rtlCol="0" anchor="t">
            <a:spAutoFit/>
          </a:bodyPr>
          <a:lstStyle/>
          <a:p>
            <a:pPr algn="ctr">
              <a:lnSpc>
                <a:spcPts val="6022"/>
              </a:lnSpc>
            </a:pPr>
            <a:r>
              <a:rPr lang="en-US" sz="4302">
                <a:solidFill>
                  <a:srgbClr val="000000"/>
                </a:solidFill>
                <a:latin typeface="Codec Pro"/>
              </a:rPr>
              <a:t>INTRODUCTION</a:t>
            </a:r>
          </a:p>
        </p:txBody>
      </p:sp>
      <p:sp>
        <p:nvSpPr>
          <p:cNvPr id="10" name="TextBox 10"/>
          <p:cNvSpPr txBox="1"/>
          <p:nvPr/>
        </p:nvSpPr>
        <p:spPr>
          <a:xfrm>
            <a:off x="994653" y="7613846"/>
            <a:ext cx="8737280" cy="805180"/>
          </a:xfrm>
          <a:prstGeom prst="rect">
            <a:avLst/>
          </a:prstGeom>
        </p:spPr>
        <p:txBody>
          <a:bodyPr lIns="0" tIns="0" rIns="0" bIns="0" rtlCol="0" anchor="t">
            <a:spAutoFit/>
          </a:bodyPr>
          <a:lstStyle/>
          <a:p>
            <a:pPr algn="ctr">
              <a:lnSpc>
                <a:spcPts val="6020"/>
              </a:lnSpc>
            </a:pPr>
            <a:r>
              <a:rPr lang="en-US" sz="4300" dirty="0">
                <a:solidFill>
                  <a:srgbClr val="000000"/>
                </a:solidFill>
                <a:latin typeface="Codec Pro"/>
              </a:rPr>
              <a:t>REFERENCES AND CONCLUSION</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411196" y="4568703"/>
            <a:ext cx="15465608" cy="3554419"/>
          </a:xfrm>
          <a:prstGeom prst="rect">
            <a:avLst/>
          </a:prstGeom>
        </p:spPr>
        <p:txBody>
          <a:bodyPr lIns="0" tIns="0" rIns="0" bIns="0" rtlCol="0" anchor="t">
            <a:spAutoFit/>
          </a:bodyPr>
          <a:lstStyle/>
          <a:p>
            <a:pPr>
              <a:lnSpc>
                <a:spcPts val="5535"/>
              </a:lnSpc>
            </a:pPr>
            <a:r>
              <a:rPr lang="en-US" sz="3953" u="sng">
                <a:solidFill>
                  <a:srgbClr val="5E17EB"/>
                </a:solidFill>
                <a:latin typeface="Codec Pro Bold"/>
              </a:rPr>
              <a:t>R2 Score:</a:t>
            </a:r>
          </a:p>
          <a:p>
            <a:pPr>
              <a:lnSpc>
                <a:spcPts val="5535"/>
              </a:lnSpc>
              <a:spcBef>
                <a:spcPct val="0"/>
              </a:spcBef>
            </a:pPr>
            <a:r>
              <a:rPr lang="en-US" sz="3953">
                <a:solidFill>
                  <a:srgbClr val="000000"/>
                </a:solidFill>
                <a:latin typeface="Codec Pro"/>
              </a:rPr>
              <a:t>The R2 coefficient of determination measures how well the regression predictions approximate the real data points. An R2 of 1 indicates that the regression predictions perfectly fit the data.</a:t>
            </a:r>
          </a:p>
        </p:txBody>
      </p:sp>
      <p:sp>
        <p:nvSpPr>
          <p:cNvPr id="3" name="TextBox 3"/>
          <p:cNvSpPr txBox="1"/>
          <p:nvPr/>
        </p:nvSpPr>
        <p:spPr>
          <a:xfrm>
            <a:off x="512410" y="717349"/>
            <a:ext cx="10546116" cy="1316562"/>
          </a:xfrm>
          <a:prstGeom prst="rect">
            <a:avLst/>
          </a:prstGeom>
        </p:spPr>
        <p:txBody>
          <a:bodyPr lIns="0" tIns="0" rIns="0" bIns="0" rtlCol="0" anchor="t">
            <a:spAutoFit/>
          </a:bodyPr>
          <a:lstStyle/>
          <a:p>
            <a:pPr>
              <a:lnSpc>
                <a:spcPts val="10744"/>
              </a:lnSpc>
            </a:pPr>
            <a:r>
              <a:rPr lang="en-US" sz="7674">
                <a:solidFill>
                  <a:srgbClr val="000000"/>
                </a:solidFill>
                <a:latin typeface="Neue Machina"/>
              </a:rPr>
              <a:t>MODEL-TRAINING</a:t>
            </a:r>
          </a:p>
        </p:txBody>
      </p:sp>
      <p:sp>
        <p:nvSpPr>
          <p:cNvPr id="4" name="TextBox 4"/>
          <p:cNvSpPr txBox="1"/>
          <p:nvPr/>
        </p:nvSpPr>
        <p:spPr>
          <a:xfrm>
            <a:off x="671539" y="2733811"/>
            <a:ext cx="7102346" cy="1077842"/>
          </a:xfrm>
          <a:prstGeom prst="rect">
            <a:avLst/>
          </a:prstGeom>
        </p:spPr>
        <p:txBody>
          <a:bodyPr lIns="0" tIns="0" rIns="0" bIns="0" rtlCol="0" anchor="t">
            <a:spAutoFit/>
          </a:bodyPr>
          <a:lstStyle/>
          <a:p>
            <a:pPr algn="ctr">
              <a:lnSpc>
                <a:spcPts val="8080"/>
              </a:lnSpc>
              <a:spcBef>
                <a:spcPct val="0"/>
              </a:spcBef>
            </a:pPr>
            <a:r>
              <a:rPr lang="en-US" sz="5772">
                <a:solidFill>
                  <a:srgbClr val="5E17EB"/>
                </a:solidFill>
                <a:latin typeface="Codec Pro Bold"/>
              </a:rPr>
              <a:t>Evaluation Metrics:</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BFDFA"/>
        </a:solidFill>
        <a:effectLst/>
      </p:bgPr>
    </p:bg>
    <p:spTree>
      <p:nvGrpSpPr>
        <p:cNvPr id="1" name=""/>
        <p:cNvGrpSpPr/>
        <p:nvPr/>
      </p:nvGrpSpPr>
      <p:grpSpPr>
        <a:xfrm>
          <a:off x="0" y="0"/>
          <a:ext cx="0" cy="0"/>
          <a:chOff x="0" y="0"/>
          <a:chExt cx="0" cy="0"/>
        </a:xfrm>
      </p:grpSpPr>
      <p:sp>
        <p:nvSpPr>
          <p:cNvPr id="2" name="TextBox 2"/>
          <p:cNvSpPr txBox="1"/>
          <p:nvPr/>
        </p:nvSpPr>
        <p:spPr>
          <a:xfrm>
            <a:off x="1371781" y="2440006"/>
            <a:ext cx="15544437" cy="5525400"/>
          </a:xfrm>
          <a:prstGeom prst="rect">
            <a:avLst/>
          </a:prstGeom>
        </p:spPr>
        <p:txBody>
          <a:bodyPr lIns="0" tIns="0" rIns="0" bIns="0" rtlCol="0" anchor="t">
            <a:spAutoFit/>
          </a:bodyPr>
          <a:lstStyle/>
          <a:p>
            <a:pPr algn="ctr">
              <a:lnSpc>
                <a:spcPts val="11417"/>
              </a:lnSpc>
              <a:spcBef>
                <a:spcPct val="0"/>
              </a:spcBef>
            </a:pPr>
            <a:r>
              <a:rPr lang="en-US" sz="8155" u="sng">
                <a:solidFill>
                  <a:srgbClr val="8C52FF"/>
                </a:solidFill>
                <a:latin typeface="Codec Pro"/>
              </a:rPr>
              <a:t>Model Evaluation for SVR Model </a:t>
            </a:r>
          </a:p>
          <a:p>
            <a:pPr algn="ctr">
              <a:lnSpc>
                <a:spcPts val="10529"/>
              </a:lnSpc>
              <a:spcBef>
                <a:spcPct val="0"/>
              </a:spcBef>
            </a:pPr>
            <a:r>
              <a:rPr lang="en-US" sz="7521">
                <a:solidFill>
                  <a:srgbClr val="000000"/>
                </a:solidFill>
                <a:latin typeface="Codec Pro"/>
              </a:rPr>
              <a:t>Mean Squared Error: 0.4493</a:t>
            </a:r>
          </a:p>
          <a:p>
            <a:pPr algn="ctr">
              <a:lnSpc>
                <a:spcPts val="10529"/>
              </a:lnSpc>
              <a:spcBef>
                <a:spcPct val="0"/>
              </a:spcBef>
            </a:pPr>
            <a:r>
              <a:rPr lang="en-US" sz="7521">
                <a:solidFill>
                  <a:srgbClr val="000000"/>
                </a:solidFill>
                <a:latin typeface="Codec Pro"/>
              </a:rPr>
              <a:t>Mean Absolute Error: 0.3127</a:t>
            </a:r>
          </a:p>
          <a:p>
            <a:pPr algn="ctr">
              <a:lnSpc>
                <a:spcPts val="10529"/>
              </a:lnSpc>
              <a:spcBef>
                <a:spcPct val="0"/>
              </a:spcBef>
            </a:pPr>
            <a:r>
              <a:rPr lang="en-US" sz="7521">
                <a:solidFill>
                  <a:srgbClr val="000000"/>
                </a:solidFill>
                <a:latin typeface="Codec Pro"/>
              </a:rPr>
              <a:t>R2 Score: 0.7585</a:t>
            </a:r>
          </a:p>
        </p:txBody>
      </p:sp>
      <p:pic>
        <p:nvPicPr>
          <p:cNvPr id="3" name="Picture 3"/>
          <p:cNvPicPr>
            <a:picLocks noChangeAspect="1"/>
          </p:cNvPicPr>
          <p:nvPr/>
        </p:nvPicPr>
        <p:blipFill>
          <a:blip r:embed="rId2">
            <a:alphaModFix amt="40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0" y="2251812"/>
            <a:ext cx="18288000" cy="10058400"/>
          </a:xfrm>
          <a:prstGeom prst="rect">
            <a:avLst/>
          </a:prstGeom>
        </p:spPr>
      </p:pic>
      <p:pic>
        <p:nvPicPr>
          <p:cNvPr id="4" name="Picture 4"/>
          <p:cNvPicPr>
            <a:picLocks noChangeAspect="1"/>
          </p:cNvPicPr>
          <p:nvPr/>
        </p:nvPicPr>
        <p:blipFill>
          <a:blip r:embed="rId2">
            <a:alphaModFix amt="40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10800000">
            <a:off x="0" y="-2312969"/>
            <a:ext cx="18288000" cy="1005840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EFEFE"/>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10546773" y="2809674"/>
            <a:ext cx="5333599" cy="5748307"/>
          </a:xfrm>
          <a:prstGeom prst="rect">
            <a:avLst/>
          </a:prstGeom>
        </p:spPr>
      </p:pic>
      <p:pic>
        <p:nvPicPr>
          <p:cNvPr id="3" name="Picture 3"/>
          <p:cNvPicPr>
            <a:picLocks noChangeAspect="1"/>
          </p:cNvPicPr>
          <p:nvPr/>
        </p:nvPicPr>
        <p:blipFill>
          <a:blip r:embed="rId3"/>
          <a:srcRect/>
          <a:stretch>
            <a:fillRect/>
          </a:stretch>
        </p:blipFill>
        <p:spPr>
          <a:xfrm>
            <a:off x="1444336" y="2809674"/>
            <a:ext cx="5782865" cy="5748307"/>
          </a:xfrm>
          <a:prstGeom prst="rect">
            <a:avLst/>
          </a:prstGeom>
        </p:spPr>
      </p:pic>
      <p:sp>
        <p:nvSpPr>
          <p:cNvPr id="4" name="TextBox 4"/>
          <p:cNvSpPr txBox="1"/>
          <p:nvPr/>
        </p:nvSpPr>
        <p:spPr>
          <a:xfrm>
            <a:off x="4988884" y="250546"/>
            <a:ext cx="8310232" cy="1308658"/>
          </a:xfrm>
          <a:prstGeom prst="rect">
            <a:avLst/>
          </a:prstGeom>
        </p:spPr>
        <p:txBody>
          <a:bodyPr lIns="0" tIns="0" rIns="0" bIns="0" rtlCol="0" anchor="t">
            <a:spAutoFit/>
          </a:bodyPr>
          <a:lstStyle/>
          <a:p>
            <a:pPr algn="ctr">
              <a:lnSpc>
                <a:spcPts val="9769"/>
              </a:lnSpc>
              <a:spcBef>
                <a:spcPct val="0"/>
              </a:spcBef>
            </a:pPr>
            <a:r>
              <a:rPr lang="en-US" sz="6978" u="sng">
                <a:solidFill>
                  <a:srgbClr val="8C52FF"/>
                </a:solidFill>
                <a:latin typeface="Codec Pro"/>
              </a:rPr>
              <a:t>REC curves analysis</a:t>
            </a:r>
          </a:p>
        </p:txBody>
      </p:sp>
      <p:sp>
        <p:nvSpPr>
          <p:cNvPr id="5" name="TextBox 5"/>
          <p:cNvSpPr txBox="1"/>
          <p:nvPr/>
        </p:nvSpPr>
        <p:spPr>
          <a:xfrm>
            <a:off x="1638629" y="8743346"/>
            <a:ext cx="5899608" cy="952180"/>
          </a:xfrm>
          <a:prstGeom prst="rect">
            <a:avLst/>
          </a:prstGeom>
        </p:spPr>
        <p:txBody>
          <a:bodyPr lIns="0" tIns="0" rIns="0" bIns="0" rtlCol="0" anchor="t">
            <a:spAutoFit/>
          </a:bodyPr>
          <a:lstStyle/>
          <a:p>
            <a:pPr algn="ctr">
              <a:lnSpc>
                <a:spcPts val="3685"/>
              </a:lnSpc>
              <a:spcBef>
                <a:spcPct val="0"/>
              </a:spcBef>
            </a:pPr>
            <a:r>
              <a:rPr lang="en-US" sz="2632">
                <a:solidFill>
                  <a:srgbClr val="000000"/>
                </a:solidFill>
                <a:latin typeface="Codec Pro"/>
              </a:rPr>
              <a:t>The SVR predicts more than 50% of the points within a tolerance of 2%</a:t>
            </a:r>
          </a:p>
        </p:txBody>
      </p:sp>
      <p:sp>
        <p:nvSpPr>
          <p:cNvPr id="6" name="TextBox 6"/>
          <p:cNvSpPr txBox="1"/>
          <p:nvPr/>
        </p:nvSpPr>
        <p:spPr>
          <a:xfrm>
            <a:off x="9619532" y="8743346"/>
            <a:ext cx="7188080" cy="952180"/>
          </a:xfrm>
          <a:prstGeom prst="rect">
            <a:avLst/>
          </a:prstGeom>
        </p:spPr>
        <p:txBody>
          <a:bodyPr lIns="0" tIns="0" rIns="0" bIns="0" rtlCol="0" anchor="t">
            <a:spAutoFit/>
          </a:bodyPr>
          <a:lstStyle/>
          <a:p>
            <a:pPr algn="ctr">
              <a:lnSpc>
                <a:spcPts val="3685"/>
              </a:lnSpc>
              <a:spcBef>
                <a:spcPct val="0"/>
              </a:spcBef>
            </a:pPr>
            <a:r>
              <a:rPr lang="en-US" sz="2632">
                <a:solidFill>
                  <a:srgbClr val="000000"/>
                </a:solidFill>
                <a:latin typeface="Codec Pro"/>
              </a:rPr>
              <a:t>Linear Regression which predicts only about 20% within a tolerance of 2%:</a:t>
            </a:r>
          </a:p>
        </p:txBody>
      </p:sp>
      <p:sp>
        <p:nvSpPr>
          <p:cNvPr id="7" name="TextBox 7"/>
          <p:cNvSpPr txBox="1"/>
          <p:nvPr/>
        </p:nvSpPr>
        <p:spPr>
          <a:xfrm>
            <a:off x="5868094" y="1626766"/>
            <a:ext cx="6551811" cy="612295"/>
          </a:xfrm>
          <a:prstGeom prst="rect">
            <a:avLst/>
          </a:prstGeom>
        </p:spPr>
        <p:txBody>
          <a:bodyPr lIns="0" tIns="0" rIns="0" bIns="0" rtlCol="0" anchor="t">
            <a:spAutoFit/>
          </a:bodyPr>
          <a:lstStyle/>
          <a:p>
            <a:pPr algn="ctr">
              <a:lnSpc>
                <a:spcPts val="4576"/>
              </a:lnSpc>
              <a:spcBef>
                <a:spcPct val="0"/>
              </a:spcBef>
            </a:pPr>
            <a:r>
              <a:rPr lang="en-US" sz="3268">
                <a:solidFill>
                  <a:srgbClr val="000000"/>
                </a:solidFill>
                <a:latin typeface="Codec Pro"/>
              </a:rPr>
              <a:t>*regression characteristic Curves</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EFEFE"/>
        </a:solidFill>
        <a:effectLst/>
      </p:bgPr>
    </p:bg>
    <p:spTree>
      <p:nvGrpSpPr>
        <p:cNvPr id="1" name=""/>
        <p:cNvGrpSpPr/>
        <p:nvPr/>
      </p:nvGrpSpPr>
      <p:grpSpPr>
        <a:xfrm>
          <a:off x="0" y="0"/>
          <a:ext cx="0" cy="0"/>
          <a:chOff x="0" y="0"/>
          <a:chExt cx="0" cy="0"/>
        </a:xfrm>
      </p:grpSpPr>
      <p:sp>
        <p:nvSpPr>
          <p:cNvPr id="2" name="TextBox 2"/>
          <p:cNvSpPr txBox="1"/>
          <p:nvPr/>
        </p:nvSpPr>
        <p:spPr>
          <a:xfrm>
            <a:off x="1028700" y="1519161"/>
            <a:ext cx="5687712" cy="846214"/>
          </a:xfrm>
          <a:prstGeom prst="rect">
            <a:avLst/>
          </a:prstGeom>
        </p:spPr>
        <p:txBody>
          <a:bodyPr lIns="0" tIns="0" rIns="0" bIns="0" rtlCol="0" anchor="t">
            <a:spAutoFit/>
          </a:bodyPr>
          <a:lstStyle/>
          <a:p>
            <a:pPr>
              <a:lnSpc>
                <a:spcPts val="6650"/>
              </a:lnSpc>
            </a:pPr>
            <a:r>
              <a:rPr lang="en-US" sz="5782">
                <a:solidFill>
                  <a:srgbClr val="000000"/>
                </a:solidFill>
                <a:latin typeface="Prata"/>
              </a:rPr>
              <a:t>REFERENCES:</a:t>
            </a:r>
          </a:p>
        </p:txBody>
      </p:sp>
      <p:sp>
        <p:nvSpPr>
          <p:cNvPr id="3" name="TextBox 3"/>
          <p:cNvSpPr txBox="1"/>
          <p:nvPr/>
        </p:nvSpPr>
        <p:spPr>
          <a:xfrm>
            <a:off x="1028700" y="3295650"/>
            <a:ext cx="8115300" cy="1273175"/>
          </a:xfrm>
          <a:prstGeom prst="rect">
            <a:avLst/>
          </a:prstGeom>
        </p:spPr>
        <p:txBody>
          <a:bodyPr lIns="0" tIns="0" rIns="0" bIns="0" rtlCol="0" anchor="t">
            <a:spAutoFit/>
          </a:bodyPr>
          <a:lstStyle/>
          <a:p>
            <a:pPr marL="755647" lvl="1" indent="-377824">
              <a:lnSpc>
                <a:spcPts val="4899"/>
              </a:lnSpc>
              <a:buFont typeface="Arial"/>
              <a:buChar char="•"/>
            </a:pPr>
            <a:r>
              <a:rPr lang="en-US" sz="3499">
                <a:solidFill>
                  <a:srgbClr val="000000"/>
                </a:solidFill>
                <a:latin typeface="Codec Pro"/>
              </a:rPr>
              <a:t>Forest Fires Detection Using          : Machine Learning Techniques</a:t>
            </a:r>
          </a:p>
        </p:txBody>
      </p:sp>
      <p:sp>
        <p:nvSpPr>
          <p:cNvPr id="4" name="TextBox 4"/>
          <p:cNvSpPr txBox="1"/>
          <p:nvPr/>
        </p:nvSpPr>
        <p:spPr>
          <a:xfrm>
            <a:off x="1028700" y="5497792"/>
            <a:ext cx="8115300" cy="1273175"/>
          </a:xfrm>
          <a:prstGeom prst="rect">
            <a:avLst/>
          </a:prstGeom>
        </p:spPr>
        <p:txBody>
          <a:bodyPr lIns="0" tIns="0" rIns="0" bIns="0" rtlCol="0" anchor="t">
            <a:spAutoFit/>
          </a:bodyPr>
          <a:lstStyle/>
          <a:p>
            <a:pPr marL="755647" lvl="1" indent="-377824">
              <a:lnSpc>
                <a:spcPts val="4899"/>
              </a:lnSpc>
              <a:buFont typeface="Arial"/>
              <a:buChar char="•"/>
            </a:pPr>
            <a:r>
              <a:rPr lang="en-US" sz="3499">
                <a:solidFill>
                  <a:srgbClr val="000000"/>
                </a:solidFill>
                <a:latin typeface="Codec Pro"/>
              </a:rPr>
              <a:t>A Tour of Machine Learning            : Algorithms</a:t>
            </a:r>
          </a:p>
        </p:txBody>
      </p:sp>
      <p:sp>
        <p:nvSpPr>
          <p:cNvPr id="5" name="TextBox 5"/>
          <p:cNvSpPr txBox="1"/>
          <p:nvPr/>
        </p:nvSpPr>
        <p:spPr>
          <a:xfrm>
            <a:off x="9787328" y="3218815"/>
            <a:ext cx="7669235" cy="1455420"/>
          </a:xfrm>
          <a:prstGeom prst="rect">
            <a:avLst/>
          </a:prstGeom>
        </p:spPr>
        <p:txBody>
          <a:bodyPr lIns="0" tIns="0" rIns="0" bIns="0" rtlCol="0" anchor="t">
            <a:spAutoFit/>
          </a:bodyPr>
          <a:lstStyle/>
          <a:p>
            <a:pPr algn="ctr">
              <a:lnSpc>
                <a:spcPts val="3780"/>
              </a:lnSpc>
              <a:spcBef>
                <a:spcPct val="0"/>
              </a:spcBef>
            </a:pPr>
            <a:r>
              <a:rPr lang="en-US" sz="2700">
                <a:solidFill>
                  <a:srgbClr val="004AAD"/>
                </a:solidFill>
                <a:latin typeface="Codec Pro Italics"/>
              </a:rPr>
              <a:t>https://www.researchgate.net/publication/344462171_Forest_Fires_Detection_Using_Machine_Learning_Techniques</a:t>
            </a:r>
          </a:p>
        </p:txBody>
      </p:sp>
      <p:sp>
        <p:nvSpPr>
          <p:cNvPr id="6" name="TextBox 6"/>
          <p:cNvSpPr txBox="1"/>
          <p:nvPr/>
        </p:nvSpPr>
        <p:spPr>
          <a:xfrm>
            <a:off x="10081161" y="5526367"/>
            <a:ext cx="7081571" cy="979170"/>
          </a:xfrm>
          <a:prstGeom prst="rect">
            <a:avLst/>
          </a:prstGeom>
        </p:spPr>
        <p:txBody>
          <a:bodyPr lIns="0" tIns="0" rIns="0" bIns="0" rtlCol="0" anchor="t">
            <a:spAutoFit/>
          </a:bodyPr>
          <a:lstStyle/>
          <a:p>
            <a:pPr algn="ctr">
              <a:lnSpc>
                <a:spcPts val="3779"/>
              </a:lnSpc>
              <a:spcBef>
                <a:spcPct val="0"/>
              </a:spcBef>
            </a:pPr>
            <a:r>
              <a:rPr lang="en-US" sz="2700">
                <a:solidFill>
                  <a:srgbClr val="004AAD"/>
                </a:solidFill>
                <a:latin typeface="Codec Pro Italics"/>
              </a:rPr>
              <a:t>https://machinelearningmastery.com/a-tour-of-machine-learning-algorithms/</a:t>
            </a:r>
          </a:p>
        </p:txBody>
      </p:sp>
      <p:sp>
        <p:nvSpPr>
          <p:cNvPr id="7" name="TextBox 7"/>
          <p:cNvSpPr txBox="1"/>
          <p:nvPr/>
        </p:nvSpPr>
        <p:spPr>
          <a:xfrm>
            <a:off x="1028700" y="7704417"/>
            <a:ext cx="8115300" cy="1892300"/>
          </a:xfrm>
          <a:prstGeom prst="rect">
            <a:avLst/>
          </a:prstGeom>
        </p:spPr>
        <p:txBody>
          <a:bodyPr lIns="0" tIns="0" rIns="0" bIns="0" rtlCol="0" anchor="t">
            <a:spAutoFit/>
          </a:bodyPr>
          <a:lstStyle/>
          <a:p>
            <a:pPr marL="755647" lvl="1" indent="-377824">
              <a:lnSpc>
                <a:spcPts val="4899"/>
              </a:lnSpc>
              <a:buFont typeface="Arial"/>
              <a:buChar char="•"/>
            </a:pPr>
            <a:r>
              <a:rPr lang="en-US" sz="3499">
                <a:solidFill>
                  <a:srgbClr val="000000"/>
                </a:solidFill>
                <a:latin typeface="Codec Pro"/>
              </a:rPr>
              <a:t>A Data Mining Approach to            : Predict Forest Fires using Meteorological Data </a:t>
            </a:r>
          </a:p>
        </p:txBody>
      </p:sp>
      <p:sp>
        <p:nvSpPr>
          <p:cNvPr id="8" name="TextBox 8"/>
          <p:cNvSpPr txBox="1"/>
          <p:nvPr/>
        </p:nvSpPr>
        <p:spPr>
          <a:xfrm>
            <a:off x="9934245" y="7732992"/>
            <a:ext cx="7375403" cy="502920"/>
          </a:xfrm>
          <a:prstGeom prst="rect">
            <a:avLst/>
          </a:prstGeom>
        </p:spPr>
        <p:txBody>
          <a:bodyPr lIns="0" tIns="0" rIns="0" bIns="0" rtlCol="0" anchor="t">
            <a:spAutoFit/>
          </a:bodyPr>
          <a:lstStyle/>
          <a:p>
            <a:pPr algn="ctr">
              <a:lnSpc>
                <a:spcPts val="3779"/>
              </a:lnSpc>
              <a:spcBef>
                <a:spcPct val="0"/>
              </a:spcBef>
            </a:pPr>
            <a:r>
              <a:rPr lang="en-US" sz="2700">
                <a:solidFill>
                  <a:srgbClr val="004AAD"/>
                </a:solidFill>
                <a:latin typeface="Codec Pro Italics"/>
              </a:rPr>
              <a:t>http://www3.dsi.uminho.pt/pcortez/fires.pdf</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BFDFA"/>
        </a:solidFill>
        <a:effectLst/>
      </p:bgPr>
    </p:bg>
    <p:spTree>
      <p:nvGrpSpPr>
        <p:cNvPr id="1" name=""/>
        <p:cNvGrpSpPr/>
        <p:nvPr/>
      </p:nvGrpSpPr>
      <p:grpSpPr>
        <a:xfrm>
          <a:off x="0" y="0"/>
          <a:ext cx="0" cy="0"/>
          <a:chOff x="0" y="0"/>
          <a:chExt cx="0" cy="0"/>
        </a:xfrm>
      </p:grpSpPr>
      <p:grpSp>
        <p:nvGrpSpPr>
          <p:cNvPr id="2" name="Group 2"/>
          <p:cNvGrpSpPr/>
          <p:nvPr/>
        </p:nvGrpSpPr>
        <p:grpSpPr>
          <a:xfrm>
            <a:off x="2912264" y="3347223"/>
            <a:ext cx="6013440" cy="6510032"/>
            <a:chOff x="0" y="0"/>
            <a:chExt cx="8017920" cy="8680043"/>
          </a:xfrm>
        </p:grpSpPr>
        <p:pic>
          <p:nvPicPr>
            <p:cNvPr id="3" name="Picture 3"/>
            <p:cNvPicPr>
              <a:picLocks noChangeAspect="1"/>
            </p:cNvPicPr>
            <p:nvPr/>
          </p:nvPicPr>
          <p:blipFill>
            <a:blip r:embed="rId2"/>
            <a:srcRect l="19228" r="19228"/>
            <a:stretch>
              <a:fillRect/>
            </a:stretch>
          </p:blipFill>
          <p:spPr>
            <a:xfrm>
              <a:off x="0" y="0"/>
              <a:ext cx="8017920" cy="8680043"/>
            </a:xfrm>
            <a:prstGeom prst="rect">
              <a:avLst/>
            </a:prstGeom>
          </p:spPr>
        </p:pic>
      </p:grpSp>
      <p:pic>
        <p:nvPicPr>
          <p:cNvPr id="4" name="Picture 4"/>
          <p:cNvPicPr>
            <a:picLocks noChangeAspect="1"/>
          </p:cNvPicPr>
          <p:nvPr/>
        </p:nvPicPr>
        <p:blipFill>
          <a:blip r:embed="rId3">
            <a:alphaModFix amt="10999"/>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flipH="1">
            <a:off x="13709294" y="7811781"/>
            <a:ext cx="4605058" cy="2475219"/>
          </a:xfrm>
          <a:prstGeom prst="rect">
            <a:avLst/>
          </a:prstGeom>
        </p:spPr>
      </p:pic>
      <p:sp>
        <p:nvSpPr>
          <p:cNvPr id="5" name="TextBox 5"/>
          <p:cNvSpPr txBox="1"/>
          <p:nvPr/>
        </p:nvSpPr>
        <p:spPr>
          <a:xfrm>
            <a:off x="1210562" y="2305429"/>
            <a:ext cx="4391407" cy="1041794"/>
          </a:xfrm>
          <a:prstGeom prst="rect">
            <a:avLst/>
          </a:prstGeom>
        </p:spPr>
        <p:txBody>
          <a:bodyPr lIns="0" tIns="0" rIns="0" bIns="0" rtlCol="0" anchor="t">
            <a:spAutoFit/>
          </a:bodyPr>
          <a:lstStyle/>
          <a:p>
            <a:pPr>
              <a:lnSpc>
                <a:spcPts val="4120"/>
              </a:lnSpc>
            </a:pPr>
            <a:r>
              <a:rPr lang="en-US" sz="3582">
                <a:solidFill>
                  <a:srgbClr val="000000"/>
                </a:solidFill>
                <a:latin typeface="Prata"/>
              </a:rPr>
              <a:t>NEED &amp; RELEVANCE</a:t>
            </a:r>
          </a:p>
        </p:txBody>
      </p:sp>
      <p:sp>
        <p:nvSpPr>
          <p:cNvPr id="6" name="TextBox 6"/>
          <p:cNvSpPr txBox="1"/>
          <p:nvPr/>
        </p:nvSpPr>
        <p:spPr>
          <a:xfrm>
            <a:off x="873100" y="493227"/>
            <a:ext cx="9871100" cy="1386918"/>
          </a:xfrm>
          <a:prstGeom prst="rect">
            <a:avLst/>
          </a:prstGeom>
        </p:spPr>
        <p:txBody>
          <a:bodyPr wrap="square" lIns="0" tIns="0" rIns="0" bIns="0" rtlCol="0" anchor="t">
            <a:spAutoFit/>
          </a:bodyPr>
          <a:lstStyle/>
          <a:p>
            <a:pPr>
              <a:lnSpc>
                <a:spcPts val="11311"/>
              </a:lnSpc>
            </a:pPr>
            <a:r>
              <a:rPr lang="en-US" sz="7800" spc="1170" dirty="0">
                <a:solidFill>
                  <a:srgbClr val="000000"/>
                </a:solidFill>
                <a:latin typeface="Josefin Sans"/>
              </a:rPr>
              <a:t>INTRODUCTION</a:t>
            </a:r>
          </a:p>
        </p:txBody>
      </p:sp>
      <p:sp>
        <p:nvSpPr>
          <p:cNvPr id="7" name="TextBox 7"/>
          <p:cNvSpPr txBox="1"/>
          <p:nvPr/>
        </p:nvSpPr>
        <p:spPr>
          <a:xfrm>
            <a:off x="10131766" y="2162554"/>
            <a:ext cx="7155057" cy="3140075"/>
          </a:xfrm>
          <a:prstGeom prst="rect">
            <a:avLst/>
          </a:prstGeom>
        </p:spPr>
        <p:txBody>
          <a:bodyPr lIns="0" tIns="0" rIns="0" bIns="0" rtlCol="0" anchor="t">
            <a:spAutoFit/>
          </a:bodyPr>
          <a:lstStyle/>
          <a:p>
            <a:pPr>
              <a:lnSpc>
                <a:spcPts val="4900"/>
              </a:lnSpc>
            </a:pPr>
            <a:r>
              <a:rPr lang="en-US" sz="3500">
                <a:solidFill>
                  <a:srgbClr val="000000"/>
                </a:solidFill>
                <a:latin typeface="Codec Pro"/>
              </a:rPr>
              <a:t>They pose a threat not only to the forest wealth but also to the entire regime of fauna and flora seriously disturbing the ecology and environment of a region. </a:t>
            </a:r>
          </a:p>
        </p:txBody>
      </p:sp>
      <p:sp>
        <p:nvSpPr>
          <p:cNvPr id="8" name="TextBox 8"/>
          <p:cNvSpPr txBox="1"/>
          <p:nvPr/>
        </p:nvSpPr>
        <p:spPr>
          <a:xfrm>
            <a:off x="10131766" y="5651030"/>
            <a:ext cx="7158442" cy="3766865"/>
          </a:xfrm>
          <a:prstGeom prst="rect">
            <a:avLst/>
          </a:prstGeom>
        </p:spPr>
        <p:txBody>
          <a:bodyPr lIns="0" tIns="0" rIns="0" bIns="0" rtlCol="0" anchor="t">
            <a:spAutoFit/>
          </a:bodyPr>
          <a:lstStyle/>
          <a:p>
            <a:pPr>
              <a:lnSpc>
                <a:spcPts val="4906"/>
              </a:lnSpc>
            </a:pPr>
            <a:r>
              <a:rPr lang="en-US" sz="3504" dirty="0">
                <a:solidFill>
                  <a:srgbClr val="000000"/>
                </a:solidFill>
                <a:latin typeface="Codec Pro"/>
              </a:rPr>
              <a:t>When there is no rain for months, the forests become littered with dry senescent leaves and twinges, which could burst into flames ignited by the slightest spark</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1019175"/>
            <a:ext cx="10635925" cy="1495326"/>
          </a:xfrm>
          <a:prstGeom prst="rect">
            <a:avLst/>
          </a:prstGeom>
        </p:spPr>
        <p:txBody>
          <a:bodyPr lIns="0" tIns="0" rIns="0" bIns="0" rtlCol="0" anchor="t">
            <a:spAutoFit/>
          </a:bodyPr>
          <a:lstStyle/>
          <a:p>
            <a:pPr>
              <a:lnSpc>
                <a:spcPts val="11749"/>
              </a:lnSpc>
            </a:pPr>
            <a:r>
              <a:rPr lang="en-US" sz="9791">
                <a:solidFill>
                  <a:srgbClr val="F29949"/>
                </a:solidFill>
                <a:latin typeface="Neue Machina"/>
              </a:rPr>
              <a:t> Objectives</a:t>
            </a:r>
          </a:p>
        </p:txBody>
      </p:sp>
      <p:sp>
        <p:nvSpPr>
          <p:cNvPr id="3" name="TextBox 3"/>
          <p:cNvSpPr txBox="1"/>
          <p:nvPr/>
        </p:nvSpPr>
        <p:spPr>
          <a:xfrm>
            <a:off x="1028700" y="3304846"/>
            <a:ext cx="13316071" cy="2037080"/>
          </a:xfrm>
          <a:prstGeom prst="rect">
            <a:avLst/>
          </a:prstGeom>
        </p:spPr>
        <p:txBody>
          <a:bodyPr lIns="0" tIns="0" rIns="0" bIns="0" rtlCol="0" anchor="t">
            <a:spAutoFit/>
          </a:bodyPr>
          <a:lstStyle/>
          <a:p>
            <a:pPr>
              <a:lnSpc>
                <a:spcPts val="5319"/>
              </a:lnSpc>
            </a:pPr>
            <a:endParaRPr/>
          </a:p>
          <a:p>
            <a:pPr marL="820417" lvl="1" indent="-410209">
              <a:lnSpc>
                <a:spcPts val="5319"/>
              </a:lnSpc>
              <a:buFont typeface="Arial"/>
              <a:buChar char="•"/>
            </a:pPr>
            <a:r>
              <a:rPr lang="en-US" sz="3799">
                <a:solidFill>
                  <a:srgbClr val="000000"/>
                </a:solidFill>
                <a:latin typeface="Codec Pro"/>
              </a:rPr>
              <a:t>To study and evaluate various machine learning models</a:t>
            </a:r>
          </a:p>
        </p:txBody>
      </p:sp>
      <p:sp>
        <p:nvSpPr>
          <p:cNvPr id="4" name="TextBox 4"/>
          <p:cNvSpPr txBox="1"/>
          <p:nvPr/>
        </p:nvSpPr>
        <p:spPr>
          <a:xfrm>
            <a:off x="1028700" y="5208576"/>
            <a:ext cx="14856119" cy="3370580"/>
          </a:xfrm>
          <a:prstGeom prst="rect">
            <a:avLst/>
          </a:prstGeom>
        </p:spPr>
        <p:txBody>
          <a:bodyPr lIns="0" tIns="0" rIns="0" bIns="0" rtlCol="0" anchor="t">
            <a:spAutoFit/>
          </a:bodyPr>
          <a:lstStyle/>
          <a:p>
            <a:pPr>
              <a:lnSpc>
                <a:spcPts val="5320"/>
              </a:lnSpc>
            </a:pPr>
            <a:endParaRPr/>
          </a:p>
          <a:p>
            <a:pPr>
              <a:lnSpc>
                <a:spcPts val="5320"/>
              </a:lnSpc>
            </a:pPr>
            <a:endParaRPr/>
          </a:p>
          <a:p>
            <a:pPr marL="820421" lvl="1" indent="-410210">
              <a:lnSpc>
                <a:spcPts val="5320"/>
              </a:lnSpc>
              <a:buFont typeface="Arial"/>
              <a:buChar char="•"/>
            </a:pPr>
            <a:r>
              <a:rPr lang="en-US" sz="3800">
                <a:solidFill>
                  <a:srgbClr val="000000"/>
                </a:solidFill>
                <a:latin typeface="Codec Pro"/>
              </a:rPr>
              <a:t> Using machine learning model to predict information about          forest fires</a:t>
            </a:r>
          </a:p>
          <a:p>
            <a:pPr>
              <a:lnSpc>
                <a:spcPts val="5320"/>
              </a:lnSpc>
            </a:pPr>
            <a:endParaRPr lang="en-US" sz="3800">
              <a:solidFill>
                <a:srgbClr val="000000"/>
              </a:solidFill>
              <a:latin typeface="Codec Pro"/>
            </a:endParaRPr>
          </a:p>
        </p:txBody>
      </p:sp>
      <p:pic>
        <p:nvPicPr>
          <p:cNvPr id="5" name="Picture 5"/>
          <p:cNvPicPr>
            <a:picLocks noChangeAspect="1"/>
          </p:cNvPicPr>
          <p:nvPr/>
        </p:nvPicPr>
        <p:blipFill>
          <a:blip r:embed="rId2">
            <a:alphaModFix amt="64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992665">
            <a:off x="8513377" y="-3931813"/>
            <a:ext cx="19012420" cy="9921027"/>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50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2783953">
            <a:off x="-15079793" y="5345623"/>
            <a:ext cx="14996323" cy="7825354"/>
          </a:xfrm>
          <a:prstGeom prst="rect">
            <a:avLst/>
          </a:prstGeom>
        </p:spPr>
      </p:pic>
      <p:pic>
        <p:nvPicPr>
          <p:cNvPr id="3" name="Picture 3"/>
          <p:cNvPicPr>
            <a:picLocks noChangeAspect="1"/>
          </p:cNvPicPr>
          <p:nvPr/>
        </p:nvPicPr>
        <p:blipFill>
          <a:blip r:embed="rId4">
            <a:alphaModFix amt="62000"/>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5891100" y="-1763417"/>
            <a:ext cx="12205763" cy="12050417"/>
          </a:xfrm>
          <a:prstGeom prst="rect">
            <a:avLst/>
          </a:prstGeom>
        </p:spPr>
      </p:pic>
      <p:sp>
        <p:nvSpPr>
          <p:cNvPr id="4" name="TextBox 4"/>
          <p:cNvSpPr txBox="1"/>
          <p:nvPr/>
        </p:nvSpPr>
        <p:spPr>
          <a:xfrm>
            <a:off x="6135507" y="3487819"/>
            <a:ext cx="11496024" cy="4333981"/>
          </a:xfrm>
          <a:prstGeom prst="rect">
            <a:avLst/>
          </a:prstGeom>
        </p:spPr>
        <p:txBody>
          <a:bodyPr lIns="0" tIns="0" rIns="0" bIns="0" rtlCol="0" anchor="t">
            <a:spAutoFit/>
          </a:bodyPr>
          <a:lstStyle/>
          <a:p>
            <a:pPr algn="just">
              <a:lnSpc>
                <a:spcPts val="6819"/>
              </a:lnSpc>
            </a:pPr>
            <a:r>
              <a:rPr lang="en-US" sz="4870">
                <a:solidFill>
                  <a:srgbClr val="000000"/>
                </a:solidFill>
                <a:latin typeface="Codec Pro"/>
              </a:rPr>
              <a:t>Every year forest fires destroy a huge area of forest cover, leaving large-scale destruction of flora and fauna in it's wake. </a:t>
            </a:r>
            <a:r>
              <a:rPr lang="en-US" sz="4870">
                <a:solidFill>
                  <a:srgbClr val="F29949"/>
                </a:solidFill>
                <a:latin typeface="Codec Pro"/>
              </a:rPr>
              <a:t>Devise an effective solution to minimize their effects using AI/ML</a:t>
            </a:r>
          </a:p>
        </p:txBody>
      </p:sp>
      <p:sp>
        <p:nvSpPr>
          <p:cNvPr id="5" name="TextBox 5"/>
          <p:cNvSpPr txBox="1"/>
          <p:nvPr/>
        </p:nvSpPr>
        <p:spPr>
          <a:xfrm>
            <a:off x="5808669" y="1120590"/>
            <a:ext cx="12149700" cy="1295400"/>
          </a:xfrm>
          <a:prstGeom prst="rect">
            <a:avLst/>
          </a:prstGeom>
        </p:spPr>
        <p:txBody>
          <a:bodyPr lIns="0" tIns="0" rIns="0" bIns="0" rtlCol="0" anchor="t">
            <a:spAutoFit/>
          </a:bodyPr>
          <a:lstStyle/>
          <a:p>
            <a:pPr>
              <a:lnSpc>
                <a:spcPts val="10144"/>
              </a:lnSpc>
            </a:pPr>
            <a:r>
              <a:rPr lang="en-US" sz="8454">
                <a:solidFill>
                  <a:srgbClr val="000000"/>
                </a:solidFill>
                <a:latin typeface="Neue Machina"/>
              </a:rPr>
              <a:t>Problem statement</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BFDFA"/>
        </a:solidFill>
        <a:effectLst/>
      </p:bgPr>
    </p:bg>
    <p:spTree>
      <p:nvGrpSpPr>
        <p:cNvPr id="1" name=""/>
        <p:cNvGrpSpPr/>
        <p:nvPr/>
      </p:nvGrpSpPr>
      <p:grpSpPr>
        <a:xfrm>
          <a:off x="0" y="0"/>
          <a:ext cx="0" cy="0"/>
          <a:chOff x="0" y="0"/>
          <a:chExt cx="0" cy="0"/>
        </a:xfrm>
      </p:grpSpPr>
      <p:sp>
        <p:nvSpPr>
          <p:cNvPr id="2" name="AutoShape 2"/>
          <p:cNvSpPr/>
          <p:nvPr/>
        </p:nvSpPr>
        <p:spPr>
          <a:xfrm>
            <a:off x="0" y="0"/>
            <a:ext cx="18288000" cy="3908560"/>
          </a:xfrm>
          <a:prstGeom prst="rect">
            <a:avLst/>
          </a:prstGeom>
          <a:solidFill>
            <a:srgbClr val="38B6FF"/>
          </a:solidFill>
        </p:spPr>
      </p:sp>
      <p:sp>
        <p:nvSpPr>
          <p:cNvPr id="3" name="TextBox 3"/>
          <p:cNvSpPr txBox="1"/>
          <p:nvPr/>
        </p:nvSpPr>
        <p:spPr>
          <a:xfrm>
            <a:off x="1028700" y="1244097"/>
            <a:ext cx="9156928" cy="1306067"/>
          </a:xfrm>
          <a:prstGeom prst="rect">
            <a:avLst/>
          </a:prstGeom>
        </p:spPr>
        <p:txBody>
          <a:bodyPr lIns="0" tIns="0" rIns="0" bIns="0" rtlCol="0" anchor="t">
            <a:spAutoFit/>
          </a:bodyPr>
          <a:lstStyle/>
          <a:p>
            <a:pPr>
              <a:lnSpc>
                <a:spcPts val="9475"/>
              </a:lnSpc>
            </a:pPr>
            <a:r>
              <a:rPr lang="en-US" sz="7895">
                <a:solidFill>
                  <a:srgbClr val="FFFFFF"/>
                </a:solidFill>
                <a:latin typeface="Codec Pro"/>
              </a:rPr>
              <a:t>About the Data set</a:t>
            </a:r>
          </a:p>
        </p:txBody>
      </p:sp>
      <p:sp>
        <p:nvSpPr>
          <p:cNvPr id="4" name="TextBox 4"/>
          <p:cNvSpPr txBox="1"/>
          <p:nvPr/>
        </p:nvSpPr>
        <p:spPr>
          <a:xfrm>
            <a:off x="857439" y="4685474"/>
            <a:ext cx="7670106" cy="763651"/>
          </a:xfrm>
          <a:prstGeom prst="rect">
            <a:avLst/>
          </a:prstGeom>
        </p:spPr>
        <p:txBody>
          <a:bodyPr lIns="0" tIns="0" rIns="0" bIns="0" rtlCol="0" anchor="t">
            <a:spAutoFit/>
          </a:bodyPr>
          <a:lstStyle/>
          <a:p>
            <a:pPr marL="876553" lvl="1" indent="-438277" algn="ctr">
              <a:lnSpc>
                <a:spcPts val="5683"/>
              </a:lnSpc>
              <a:buFont typeface="Arial"/>
              <a:buChar char="•"/>
            </a:pPr>
            <a:r>
              <a:rPr lang="en-US" sz="4059">
                <a:solidFill>
                  <a:srgbClr val="000000"/>
                </a:solidFill>
                <a:latin typeface="Codec Pro"/>
              </a:rPr>
              <a:t>Obtained on UCI-repository</a:t>
            </a:r>
          </a:p>
        </p:txBody>
      </p:sp>
      <p:sp>
        <p:nvSpPr>
          <p:cNvPr id="5" name="TextBox 5"/>
          <p:cNvSpPr txBox="1"/>
          <p:nvPr/>
        </p:nvSpPr>
        <p:spPr>
          <a:xfrm>
            <a:off x="857439" y="5764780"/>
            <a:ext cx="11747924" cy="763697"/>
          </a:xfrm>
          <a:prstGeom prst="rect">
            <a:avLst/>
          </a:prstGeom>
        </p:spPr>
        <p:txBody>
          <a:bodyPr lIns="0" tIns="0" rIns="0" bIns="0" rtlCol="0" anchor="t">
            <a:spAutoFit/>
          </a:bodyPr>
          <a:lstStyle/>
          <a:p>
            <a:pPr marL="876160" lvl="1" indent="-438080" algn="ctr">
              <a:lnSpc>
                <a:spcPts val="5681"/>
              </a:lnSpc>
              <a:buFont typeface="Arial"/>
              <a:buChar char="•"/>
            </a:pPr>
            <a:r>
              <a:rPr lang="en-US" sz="4058">
                <a:solidFill>
                  <a:srgbClr val="000000"/>
                </a:solidFill>
                <a:latin typeface="Codec Pro"/>
              </a:rPr>
              <a:t>Country Specific data set based in Portugal</a:t>
            </a:r>
          </a:p>
        </p:txBody>
      </p:sp>
      <p:sp>
        <p:nvSpPr>
          <p:cNvPr id="6" name="TextBox 6"/>
          <p:cNvSpPr txBox="1"/>
          <p:nvPr/>
        </p:nvSpPr>
        <p:spPr>
          <a:xfrm>
            <a:off x="857439" y="6844131"/>
            <a:ext cx="8674035" cy="763651"/>
          </a:xfrm>
          <a:prstGeom prst="rect">
            <a:avLst/>
          </a:prstGeom>
        </p:spPr>
        <p:txBody>
          <a:bodyPr lIns="0" tIns="0" rIns="0" bIns="0" rtlCol="0" anchor="t">
            <a:spAutoFit/>
          </a:bodyPr>
          <a:lstStyle/>
          <a:p>
            <a:pPr marL="876553" lvl="1" indent="-438277" algn="ctr">
              <a:lnSpc>
                <a:spcPts val="5683"/>
              </a:lnSpc>
              <a:buFont typeface="Arial"/>
              <a:buChar char="•"/>
            </a:pPr>
            <a:r>
              <a:rPr lang="en-US" sz="4059">
                <a:solidFill>
                  <a:srgbClr val="000000"/>
                </a:solidFill>
                <a:latin typeface="Codec Pro"/>
              </a:rPr>
              <a:t>Time of Data set creation-2008 </a:t>
            </a:r>
          </a:p>
        </p:txBody>
      </p:sp>
      <p:sp>
        <p:nvSpPr>
          <p:cNvPr id="7" name="TextBox 7"/>
          <p:cNvSpPr txBox="1"/>
          <p:nvPr/>
        </p:nvSpPr>
        <p:spPr>
          <a:xfrm>
            <a:off x="10887704" y="7856404"/>
            <a:ext cx="6826250" cy="1893036"/>
          </a:xfrm>
          <a:prstGeom prst="rect">
            <a:avLst/>
          </a:prstGeom>
        </p:spPr>
        <p:txBody>
          <a:bodyPr lIns="0" tIns="0" rIns="0" bIns="0" rtlCol="0" anchor="t">
            <a:spAutoFit/>
          </a:bodyPr>
          <a:lstStyle/>
          <a:p>
            <a:pPr algn="r">
              <a:lnSpc>
                <a:spcPts val="5083"/>
              </a:lnSpc>
              <a:spcBef>
                <a:spcPct val="0"/>
              </a:spcBef>
            </a:pPr>
            <a:r>
              <a:rPr lang="en-US" sz="3631">
                <a:solidFill>
                  <a:srgbClr val="000000"/>
                </a:solidFill>
                <a:latin typeface="Codec Pro"/>
              </a:rPr>
              <a:t>Data Set height- 517 rows </a:t>
            </a:r>
          </a:p>
          <a:p>
            <a:pPr algn="ctr">
              <a:lnSpc>
                <a:spcPts val="5083"/>
              </a:lnSpc>
              <a:spcBef>
                <a:spcPct val="0"/>
              </a:spcBef>
            </a:pPr>
            <a:r>
              <a:rPr lang="en-US" sz="3631">
                <a:solidFill>
                  <a:srgbClr val="000000"/>
                </a:solidFill>
                <a:latin typeface="Codec Pro"/>
              </a:rPr>
              <a:t>Total Data Points : (517*13)=6721</a:t>
            </a:r>
          </a:p>
          <a:p>
            <a:pPr algn="r">
              <a:lnSpc>
                <a:spcPts val="4617"/>
              </a:lnSpc>
              <a:spcBef>
                <a:spcPct val="0"/>
              </a:spcBef>
            </a:pPr>
            <a:r>
              <a:rPr lang="en-US" sz="3297">
                <a:solidFill>
                  <a:srgbClr val="000000"/>
                </a:solidFill>
                <a:latin typeface="Codec Pro"/>
              </a:rPr>
              <a:t>NO NULL VALUES </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434296" y="518161"/>
            <a:ext cx="15419408" cy="9088753"/>
          </a:xfrm>
          <a:prstGeom prst="rect">
            <a:avLst/>
          </a:prstGeom>
        </p:spPr>
        <p:txBody>
          <a:bodyPr lIns="0" tIns="0" rIns="0" bIns="0" rtlCol="0" anchor="t">
            <a:spAutoFit/>
          </a:bodyPr>
          <a:lstStyle/>
          <a:p>
            <a:pPr algn="ctr">
              <a:lnSpc>
                <a:spcPts val="5566"/>
              </a:lnSpc>
            </a:pPr>
            <a:r>
              <a:rPr lang="en-US" sz="3710">
                <a:solidFill>
                  <a:srgbClr val="000000"/>
                </a:solidFill>
                <a:latin typeface="Codec Pro"/>
              </a:rPr>
              <a:t>1.</a:t>
            </a:r>
            <a:r>
              <a:rPr lang="en-US" sz="3710">
                <a:solidFill>
                  <a:srgbClr val="0B4236"/>
                </a:solidFill>
                <a:latin typeface="Codec Pro"/>
              </a:rPr>
              <a:t> </a:t>
            </a:r>
            <a:r>
              <a:rPr lang="en-US" sz="3710">
                <a:solidFill>
                  <a:srgbClr val="38B6FF"/>
                </a:solidFill>
                <a:latin typeface="Codec Pro"/>
              </a:rPr>
              <a:t>X</a:t>
            </a:r>
            <a:r>
              <a:rPr lang="en-US" sz="3710">
                <a:solidFill>
                  <a:srgbClr val="0B4236"/>
                </a:solidFill>
                <a:latin typeface="Codec Pro"/>
              </a:rPr>
              <a:t> </a:t>
            </a:r>
            <a:r>
              <a:rPr lang="en-US" sz="3710">
                <a:solidFill>
                  <a:srgbClr val="000000"/>
                </a:solidFill>
                <a:latin typeface="Codec Pro"/>
              </a:rPr>
              <a:t>- x-axis spatial coordinate within the Montesinho park map: 1 to 9</a:t>
            </a:r>
          </a:p>
          <a:p>
            <a:pPr algn="ctr">
              <a:lnSpc>
                <a:spcPts val="5566"/>
              </a:lnSpc>
            </a:pPr>
            <a:r>
              <a:rPr lang="en-US" sz="3710">
                <a:solidFill>
                  <a:srgbClr val="000000"/>
                </a:solidFill>
                <a:latin typeface="Codec Pro"/>
              </a:rPr>
              <a:t>2. </a:t>
            </a:r>
            <a:r>
              <a:rPr lang="en-US" sz="3710">
                <a:solidFill>
                  <a:srgbClr val="38B6FF"/>
                </a:solidFill>
                <a:latin typeface="Codec Pro"/>
              </a:rPr>
              <a:t>Y </a:t>
            </a:r>
            <a:r>
              <a:rPr lang="en-US" sz="3710">
                <a:solidFill>
                  <a:srgbClr val="000000"/>
                </a:solidFill>
                <a:latin typeface="Codec Pro"/>
              </a:rPr>
              <a:t>- y-axis spatial coordinate within the Montesinho park map: 2 to </a:t>
            </a:r>
          </a:p>
          <a:p>
            <a:pPr>
              <a:lnSpc>
                <a:spcPts val="5566"/>
              </a:lnSpc>
            </a:pPr>
            <a:r>
              <a:rPr lang="en-US" sz="3710">
                <a:solidFill>
                  <a:srgbClr val="000000"/>
                </a:solidFill>
                <a:latin typeface="Codec Pro"/>
              </a:rPr>
              <a:t>3. </a:t>
            </a:r>
            <a:r>
              <a:rPr lang="en-US" sz="3710">
                <a:solidFill>
                  <a:srgbClr val="38B6FF"/>
                </a:solidFill>
                <a:latin typeface="Codec Pro"/>
              </a:rPr>
              <a:t>month </a:t>
            </a:r>
            <a:r>
              <a:rPr lang="en-US" sz="3710">
                <a:solidFill>
                  <a:srgbClr val="000000"/>
                </a:solidFill>
                <a:latin typeface="Codec Pro"/>
              </a:rPr>
              <a:t>- month of the year: 'jan' to 'dec'</a:t>
            </a:r>
          </a:p>
          <a:p>
            <a:pPr>
              <a:lnSpc>
                <a:spcPts val="5566"/>
              </a:lnSpc>
            </a:pPr>
            <a:r>
              <a:rPr lang="en-US" sz="3710">
                <a:solidFill>
                  <a:srgbClr val="000000"/>
                </a:solidFill>
                <a:latin typeface="Codec Pro"/>
              </a:rPr>
              <a:t>4. </a:t>
            </a:r>
            <a:r>
              <a:rPr lang="en-US" sz="3710">
                <a:solidFill>
                  <a:srgbClr val="38B6FF"/>
                </a:solidFill>
                <a:latin typeface="Codec Pro"/>
              </a:rPr>
              <a:t>day </a:t>
            </a:r>
            <a:r>
              <a:rPr lang="en-US" sz="3710">
                <a:solidFill>
                  <a:srgbClr val="000000"/>
                </a:solidFill>
                <a:latin typeface="Codec Pro"/>
              </a:rPr>
              <a:t>- day of the week: 'mon' to 'sun'</a:t>
            </a:r>
          </a:p>
          <a:p>
            <a:pPr>
              <a:lnSpc>
                <a:spcPts val="5566"/>
              </a:lnSpc>
            </a:pPr>
            <a:r>
              <a:rPr lang="en-US" sz="3710">
                <a:solidFill>
                  <a:srgbClr val="000000"/>
                </a:solidFill>
                <a:latin typeface="Codec Pro"/>
              </a:rPr>
              <a:t>5. </a:t>
            </a:r>
            <a:r>
              <a:rPr lang="en-US" sz="3710">
                <a:solidFill>
                  <a:srgbClr val="38B6FF"/>
                </a:solidFill>
                <a:latin typeface="Codec Pro"/>
              </a:rPr>
              <a:t>FFMC </a:t>
            </a:r>
            <a:r>
              <a:rPr lang="en-US" sz="3710">
                <a:solidFill>
                  <a:srgbClr val="000000"/>
                </a:solidFill>
                <a:latin typeface="Codec Pro"/>
              </a:rPr>
              <a:t>- FFMC index from the FWI system: 18.7 to 96.20</a:t>
            </a:r>
          </a:p>
          <a:p>
            <a:pPr>
              <a:lnSpc>
                <a:spcPts val="5566"/>
              </a:lnSpc>
            </a:pPr>
            <a:r>
              <a:rPr lang="en-US" sz="3710">
                <a:solidFill>
                  <a:srgbClr val="000000"/>
                </a:solidFill>
                <a:latin typeface="Codec Pro"/>
              </a:rPr>
              <a:t>6. </a:t>
            </a:r>
            <a:r>
              <a:rPr lang="en-US" sz="3710">
                <a:solidFill>
                  <a:srgbClr val="38B6FF"/>
                </a:solidFill>
                <a:latin typeface="Codec Pro"/>
              </a:rPr>
              <a:t>DMC </a:t>
            </a:r>
            <a:r>
              <a:rPr lang="en-US" sz="3710">
                <a:solidFill>
                  <a:srgbClr val="000000"/>
                </a:solidFill>
                <a:latin typeface="Codec Pro"/>
              </a:rPr>
              <a:t>- DMC index from the FWI system: 1.1 to 291.3</a:t>
            </a:r>
          </a:p>
          <a:p>
            <a:pPr>
              <a:lnSpc>
                <a:spcPts val="5566"/>
              </a:lnSpc>
            </a:pPr>
            <a:r>
              <a:rPr lang="en-US" sz="3710">
                <a:solidFill>
                  <a:srgbClr val="000000"/>
                </a:solidFill>
                <a:latin typeface="Codec Pro"/>
              </a:rPr>
              <a:t>7. </a:t>
            </a:r>
            <a:r>
              <a:rPr lang="en-US" sz="3710">
                <a:solidFill>
                  <a:srgbClr val="38B6FF"/>
                </a:solidFill>
                <a:latin typeface="Codec Pro"/>
              </a:rPr>
              <a:t>DC </a:t>
            </a:r>
            <a:r>
              <a:rPr lang="en-US" sz="3710">
                <a:solidFill>
                  <a:srgbClr val="000000"/>
                </a:solidFill>
                <a:latin typeface="Codec Pro"/>
              </a:rPr>
              <a:t>- DC index from the FWI system: 7.9 to 860.6</a:t>
            </a:r>
          </a:p>
          <a:p>
            <a:pPr>
              <a:lnSpc>
                <a:spcPts val="5566"/>
              </a:lnSpc>
            </a:pPr>
            <a:r>
              <a:rPr lang="en-US" sz="3710">
                <a:solidFill>
                  <a:srgbClr val="000000"/>
                </a:solidFill>
                <a:latin typeface="Codec Pro"/>
              </a:rPr>
              <a:t>8. </a:t>
            </a:r>
            <a:r>
              <a:rPr lang="en-US" sz="3710">
                <a:solidFill>
                  <a:srgbClr val="38B6FF"/>
                </a:solidFill>
                <a:latin typeface="Codec Pro"/>
              </a:rPr>
              <a:t>ISI -</a:t>
            </a:r>
            <a:r>
              <a:rPr lang="en-US" sz="3710">
                <a:solidFill>
                  <a:srgbClr val="000000"/>
                </a:solidFill>
                <a:latin typeface="Codec Pro"/>
              </a:rPr>
              <a:t> ISI index from the FWI system: 0.0 to 56.10</a:t>
            </a:r>
          </a:p>
          <a:p>
            <a:pPr>
              <a:lnSpc>
                <a:spcPts val="5566"/>
              </a:lnSpc>
            </a:pPr>
            <a:r>
              <a:rPr lang="en-US" sz="3710">
                <a:solidFill>
                  <a:srgbClr val="000000"/>
                </a:solidFill>
                <a:latin typeface="Codec Pro"/>
              </a:rPr>
              <a:t>9. </a:t>
            </a:r>
            <a:r>
              <a:rPr lang="en-US" sz="3710">
                <a:solidFill>
                  <a:srgbClr val="38B6FF"/>
                </a:solidFill>
                <a:latin typeface="Codec Pro"/>
              </a:rPr>
              <a:t>temp </a:t>
            </a:r>
            <a:r>
              <a:rPr lang="en-US" sz="3710">
                <a:solidFill>
                  <a:srgbClr val="000000"/>
                </a:solidFill>
                <a:latin typeface="Codec Pro"/>
              </a:rPr>
              <a:t>- temperature in Celsius degrees: 2.2 to 33.30</a:t>
            </a:r>
          </a:p>
          <a:p>
            <a:pPr>
              <a:lnSpc>
                <a:spcPts val="5566"/>
              </a:lnSpc>
            </a:pPr>
            <a:r>
              <a:rPr lang="en-US" sz="3710">
                <a:solidFill>
                  <a:srgbClr val="000000"/>
                </a:solidFill>
                <a:latin typeface="Codec Pro"/>
              </a:rPr>
              <a:t>10. </a:t>
            </a:r>
            <a:r>
              <a:rPr lang="en-US" sz="3710">
                <a:solidFill>
                  <a:srgbClr val="38B6FF"/>
                </a:solidFill>
                <a:latin typeface="Codec Pro"/>
              </a:rPr>
              <a:t>RH </a:t>
            </a:r>
            <a:r>
              <a:rPr lang="en-US" sz="3710">
                <a:solidFill>
                  <a:srgbClr val="000000"/>
                </a:solidFill>
                <a:latin typeface="Codec Pro"/>
              </a:rPr>
              <a:t>- relative humidity in %: 15.0 to 100</a:t>
            </a:r>
          </a:p>
          <a:p>
            <a:pPr>
              <a:lnSpc>
                <a:spcPts val="5566"/>
              </a:lnSpc>
            </a:pPr>
            <a:r>
              <a:rPr lang="en-US" sz="3710">
                <a:solidFill>
                  <a:srgbClr val="000000"/>
                </a:solidFill>
                <a:latin typeface="Codec Pro"/>
              </a:rPr>
              <a:t>11. </a:t>
            </a:r>
            <a:r>
              <a:rPr lang="en-US" sz="3710">
                <a:solidFill>
                  <a:srgbClr val="38B6FF"/>
                </a:solidFill>
                <a:latin typeface="Codec Pro"/>
              </a:rPr>
              <a:t>wind </a:t>
            </a:r>
            <a:r>
              <a:rPr lang="en-US" sz="3710">
                <a:solidFill>
                  <a:srgbClr val="000000"/>
                </a:solidFill>
                <a:latin typeface="Codec Pro"/>
              </a:rPr>
              <a:t>- wind speed in km/h: 0.40 to 9.40</a:t>
            </a:r>
          </a:p>
          <a:p>
            <a:pPr>
              <a:lnSpc>
                <a:spcPts val="5566"/>
              </a:lnSpc>
            </a:pPr>
            <a:r>
              <a:rPr lang="en-US" sz="3710">
                <a:solidFill>
                  <a:srgbClr val="000000"/>
                </a:solidFill>
                <a:latin typeface="Codec Pro"/>
              </a:rPr>
              <a:t>12. </a:t>
            </a:r>
            <a:r>
              <a:rPr lang="en-US" sz="3710">
                <a:solidFill>
                  <a:srgbClr val="38B6FF"/>
                </a:solidFill>
                <a:latin typeface="Codec Pro"/>
              </a:rPr>
              <a:t>rain </a:t>
            </a:r>
            <a:r>
              <a:rPr lang="en-US" sz="3710">
                <a:solidFill>
                  <a:srgbClr val="000000"/>
                </a:solidFill>
                <a:latin typeface="Codec Pro"/>
              </a:rPr>
              <a:t>- outside rain in mm/m2 : 0.0 to 6.4</a:t>
            </a:r>
          </a:p>
          <a:p>
            <a:pPr>
              <a:lnSpc>
                <a:spcPts val="5566"/>
              </a:lnSpc>
            </a:pPr>
            <a:r>
              <a:rPr lang="en-US" sz="3710">
                <a:solidFill>
                  <a:srgbClr val="000000"/>
                </a:solidFill>
                <a:latin typeface="Codec Pro"/>
              </a:rPr>
              <a:t>13. </a:t>
            </a:r>
            <a:r>
              <a:rPr lang="en-US" sz="3710">
                <a:solidFill>
                  <a:srgbClr val="38B6FF"/>
                </a:solidFill>
                <a:latin typeface="Codec Pro"/>
              </a:rPr>
              <a:t>area</a:t>
            </a:r>
            <a:r>
              <a:rPr lang="en-US" sz="3710">
                <a:solidFill>
                  <a:srgbClr val="000000"/>
                </a:solidFill>
                <a:latin typeface="Codec Pro"/>
              </a:rPr>
              <a:t> - the burned area of the forest (in ha): 0.00 to 1090.84</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40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0" y="610619"/>
            <a:ext cx="18288000" cy="10058400"/>
          </a:xfrm>
          <a:prstGeom prst="rect">
            <a:avLst/>
          </a:prstGeom>
        </p:spPr>
      </p:pic>
      <p:sp>
        <p:nvSpPr>
          <p:cNvPr id="3" name="TextBox 3"/>
          <p:cNvSpPr txBox="1"/>
          <p:nvPr/>
        </p:nvSpPr>
        <p:spPr>
          <a:xfrm>
            <a:off x="1417511" y="546417"/>
            <a:ext cx="15452978" cy="1643587"/>
          </a:xfrm>
          <a:prstGeom prst="rect">
            <a:avLst/>
          </a:prstGeom>
        </p:spPr>
        <p:txBody>
          <a:bodyPr lIns="0" tIns="0" rIns="0" bIns="0" rtlCol="0" anchor="t">
            <a:spAutoFit/>
          </a:bodyPr>
          <a:lstStyle/>
          <a:p>
            <a:pPr algn="ctr">
              <a:lnSpc>
                <a:spcPts val="12304"/>
              </a:lnSpc>
              <a:spcBef>
                <a:spcPct val="0"/>
              </a:spcBef>
            </a:pPr>
            <a:r>
              <a:rPr lang="en-US" sz="8789">
                <a:solidFill>
                  <a:srgbClr val="38B6FF"/>
                </a:solidFill>
                <a:latin typeface="Codec Pro"/>
              </a:rPr>
              <a:t> About FFMC,DMC ,ISI,BUI,DC</a:t>
            </a:r>
          </a:p>
        </p:txBody>
      </p:sp>
      <p:sp>
        <p:nvSpPr>
          <p:cNvPr id="4" name="TextBox 4"/>
          <p:cNvSpPr txBox="1"/>
          <p:nvPr/>
        </p:nvSpPr>
        <p:spPr>
          <a:xfrm>
            <a:off x="2441123" y="3111279"/>
            <a:ext cx="12427527" cy="3128279"/>
          </a:xfrm>
          <a:prstGeom prst="rect">
            <a:avLst/>
          </a:prstGeom>
        </p:spPr>
        <p:txBody>
          <a:bodyPr lIns="0" tIns="0" rIns="0" bIns="0" rtlCol="0" anchor="t">
            <a:spAutoFit/>
          </a:bodyPr>
          <a:lstStyle/>
          <a:p>
            <a:pPr marL="936879" lvl="1" indent="-468439" algn="ctr">
              <a:lnSpc>
                <a:spcPts val="6075"/>
              </a:lnSpc>
              <a:buFont typeface="Arial"/>
              <a:buChar char="•"/>
            </a:pPr>
            <a:r>
              <a:rPr lang="en-US" sz="4339">
                <a:solidFill>
                  <a:srgbClr val="000000"/>
                </a:solidFill>
                <a:latin typeface="Codec Pro"/>
              </a:rPr>
              <a:t>The </a:t>
            </a:r>
            <a:r>
              <a:rPr lang="en-US" sz="4339">
                <a:solidFill>
                  <a:srgbClr val="000000"/>
                </a:solidFill>
                <a:latin typeface="Codec Pro Bold"/>
              </a:rPr>
              <a:t>Canadian Forest Fire Weather Index (FWI) System</a:t>
            </a:r>
            <a:r>
              <a:rPr lang="en-US" sz="4339">
                <a:solidFill>
                  <a:srgbClr val="000000"/>
                </a:solidFill>
                <a:latin typeface="Codec Pro"/>
              </a:rPr>
              <a:t> consists of six components that account for the effects of fuel moisture and weather conditions on fire behavior. </a:t>
            </a:r>
          </a:p>
        </p:txBody>
      </p:sp>
      <p:sp>
        <p:nvSpPr>
          <p:cNvPr id="5" name="TextBox 5"/>
          <p:cNvSpPr txBox="1"/>
          <p:nvPr/>
        </p:nvSpPr>
        <p:spPr>
          <a:xfrm>
            <a:off x="2813978" y="7122733"/>
            <a:ext cx="11681817" cy="1030880"/>
          </a:xfrm>
          <a:prstGeom prst="rect">
            <a:avLst/>
          </a:prstGeom>
        </p:spPr>
        <p:txBody>
          <a:bodyPr lIns="0" tIns="0" rIns="0" bIns="0" rtlCol="0" anchor="t">
            <a:spAutoFit/>
          </a:bodyPr>
          <a:lstStyle/>
          <a:p>
            <a:pPr marL="1195910" lvl="1" indent="-597955" algn="ctr">
              <a:lnSpc>
                <a:spcPts val="7754"/>
              </a:lnSpc>
              <a:buFont typeface="Arial"/>
              <a:buChar char="•"/>
            </a:pPr>
            <a:r>
              <a:rPr lang="en-US" sz="5539">
                <a:solidFill>
                  <a:srgbClr val="000000"/>
                </a:solidFill>
                <a:latin typeface="Codec Pro"/>
              </a:rPr>
              <a:t>They are- </a:t>
            </a:r>
            <a:r>
              <a:rPr lang="en-US" sz="5539">
                <a:solidFill>
                  <a:srgbClr val="38B6FF"/>
                </a:solidFill>
                <a:latin typeface="Codec Pro"/>
              </a:rPr>
              <a:t>FFMC,DMC,DC,ISI,BUI</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0"/>
            <a:ext cx="18288000" cy="10287000"/>
          </a:xfrm>
          <a:prstGeom prst="rect">
            <a:avLst/>
          </a:prstGeom>
          <a:solidFill>
            <a:srgbClr val="FBFDFA"/>
          </a:solidFill>
        </p:spPr>
      </p:sp>
      <p:pic>
        <p:nvPicPr>
          <p:cNvPr id="3" name="Picture 3"/>
          <p:cNvPicPr>
            <a:picLocks noChangeAspect="1"/>
          </p:cNvPicPr>
          <p:nvPr/>
        </p:nvPicPr>
        <p:blipFill>
          <a:blip r:embed="rId2"/>
          <a:srcRect/>
          <a:stretch>
            <a:fillRect/>
          </a:stretch>
        </p:blipFill>
        <p:spPr>
          <a:xfrm>
            <a:off x="3687544" y="681331"/>
            <a:ext cx="10912912" cy="8924337"/>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154</TotalTime>
  <Words>1039</Words>
  <Application>Microsoft Office PowerPoint</Application>
  <PresentationFormat>Custom</PresentationFormat>
  <Paragraphs>115</Paragraphs>
  <Slides>23</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23</vt:i4>
      </vt:variant>
    </vt:vector>
  </HeadingPairs>
  <TitlesOfParts>
    <vt:vector size="34" baseType="lpstr">
      <vt:lpstr>Calibri</vt:lpstr>
      <vt:lpstr>Codec Pro Italics</vt:lpstr>
      <vt:lpstr>Prata</vt:lpstr>
      <vt:lpstr>Codec Pro</vt:lpstr>
      <vt:lpstr>Times Neue Roman Bold</vt:lpstr>
      <vt:lpstr>Times Neue Roman</vt:lpstr>
      <vt:lpstr>Arial</vt:lpstr>
      <vt:lpstr>Neue Machina</vt:lpstr>
      <vt:lpstr>Codec Pro Bold</vt:lpstr>
      <vt:lpstr>Josefin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wild fire prevention using ai/ML</dc:title>
  <cp:lastModifiedBy>Aum Kulkarni</cp:lastModifiedBy>
  <cp:revision>2</cp:revision>
  <dcterms:created xsi:type="dcterms:W3CDTF">2006-08-16T00:00:00Z</dcterms:created>
  <dcterms:modified xsi:type="dcterms:W3CDTF">2022-11-04T07:44:43Z</dcterms:modified>
  <dc:identifier>DAFQxrkkT6M</dc:identifier>
</cp:coreProperties>
</file>